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0" r:id="rId3"/>
    <p:sldId id="264" r:id="rId4"/>
    <p:sldId id="266" r:id="rId5"/>
    <p:sldId id="269" r:id="rId6"/>
    <p:sldId id="267" r:id="rId7"/>
    <p:sldId id="360" r:id="rId8"/>
    <p:sldId id="362" r:id="rId9"/>
    <p:sldId id="270" r:id="rId10"/>
    <p:sldId id="268" r:id="rId11"/>
    <p:sldId id="274" r:id="rId12"/>
    <p:sldId id="276" r:id="rId13"/>
    <p:sldId id="453" r:id="rId14"/>
    <p:sldId id="456" r:id="rId15"/>
    <p:sldId id="277" r:id="rId16"/>
    <p:sldId id="278" r:id="rId17"/>
    <p:sldId id="271" r:id="rId18"/>
    <p:sldId id="280" r:id="rId19"/>
    <p:sldId id="281" r:id="rId20"/>
    <p:sldId id="272" r:id="rId21"/>
    <p:sldId id="283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4267B2"/>
    <a:srgbClr val="FEF3D4"/>
    <a:srgbClr val="5DA9DD"/>
    <a:srgbClr val="F8E08E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8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2682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%20My%20Data\!%20YEYU_WORKSHOP\@%20!%20Key%20Slides\!%202018\RITA_MAR%202018\Pakistan\RITA%20Visuals_Template_15MAR2018_PA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!%20My%20Data\!%20YEYU_WORKSHOP\@%20!%20Key%20Slides\!%202018\RITA%20MAR%202018%20Visual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psara.ali\Desktop\HIV-data\Epidemic%20c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218247822760742"/>
          <c:y val="0.11453686782861235"/>
          <c:w val="0.80752978695037958"/>
          <c:h val="0.5982984698524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Sheet1!$B$81</c:f>
              <c:strCache>
                <c:ptCount val="1"/>
                <c:pt idx="0">
                  <c:v>% increase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>
                  <a:lumMod val="75000"/>
                </a:sys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3F8-4F00-85D9-1AA3F06DA36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n/a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F8-4F00-85D9-1AA3F06DA363}"/>
                </c:ext>
              </c:extLst>
            </c:dLbl>
            <c:dLbl>
              <c:idx val="4"/>
              <c:layout>
                <c:manualLayout>
                  <c:x val="4.4939844302901624E-3"/>
                  <c:y val="3.34755914174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39-40D6-AA2D-175F4A1BEA89}"/>
                </c:ext>
              </c:extLst>
            </c:dLbl>
            <c:dLbl>
              <c:idx val="5"/>
              <c:layout>
                <c:manualLayout>
                  <c:x val="-8.2388762793301351E-17"/>
                  <c:y val="3.34755914174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8-4F00-85D9-1AA3F06DA363}"/>
                </c:ext>
              </c:extLst>
            </c:dLbl>
            <c:dLbl>
              <c:idx val="6"/>
              <c:layout>
                <c:manualLayout>
                  <c:x val="2.2469922151450812E-3"/>
                  <c:y val="2.5106825356785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453290870488319E-2"/>
                      <c:h val="7.299365887950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639-40D6-AA2D-175F4A1BEA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Sheet1!$A$82:$A$89</c:f>
              <c:strCache>
                <c:ptCount val="8"/>
                <c:pt idx="0">
                  <c:v>   India</c:v>
                </c:pt>
                <c:pt idx="1">
                  <c:v>   Indonesia</c:v>
                </c:pt>
                <c:pt idx="2">
                  <c:v>   Myanmar</c:v>
                </c:pt>
                <c:pt idx="3">
                  <c:v>Malaysia</c:v>
                </c:pt>
                <c:pt idx="4">
                  <c:v>   Pakistan</c:v>
                </c:pt>
                <c:pt idx="5">
                  <c:v>   Philippines</c:v>
                </c:pt>
                <c:pt idx="6">
                  <c:v>   Thailand</c:v>
                </c:pt>
                <c:pt idx="7">
                  <c:v>   Viet Nam</c:v>
                </c:pt>
              </c:strCache>
            </c:strRef>
          </c:cat>
          <c:val>
            <c:numRef>
              <c:f>Sheet1!$B$82:$B$89</c:f>
              <c:numCache>
                <c:formatCode>General</c:formatCode>
                <c:ptCount val="8"/>
                <c:pt idx="3" formatCode="0%">
                  <c:v>8.5801696565150881E-2</c:v>
                </c:pt>
                <c:pt idx="4" formatCode="0%">
                  <c:v>0.44541388664858128</c:v>
                </c:pt>
                <c:pt idx="5" formatCode="0%">
                  <c:v>1.7438692098092643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F8-4F00-85D9-1AA3F06DA363}"/>
            </c:ext>
          </c:extLst>
        </c:ser>
        <c:ser>
          <c:idx val="1"/>
          <c:order val="1"/>
          <c:tx>
            <c:strRef>
              <c:f>Sheet1!$C$81</c:f>
              <c:strCache>
                <c:ptCount val="1"/>
                <c:pt idx="0">
                  <c:v>% decrease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3F8-4F00-85D9-1AA3F06DA36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3F8-4F00-85D9-1AA3F06DA36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7C-4EF7-8E47-8EE489BA17F9}"/>
              </c:ext>
            </c:extLst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-38%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7C-4EF7-8E47-8EE489BA17F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-38%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7C-4EF7-8E47-8EE489BA17F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Sheet1!$A$82:$A$89</c:f>
              <c:strCache>
                <c:ptCount val="8"/>
                <c:pt idx="0">
                  <c:v>   India</c:v>
                </c:pt>
                <c:pt idx="1">
                  <c:v>   Indonesia</c:v>
                </c:pt>
                <c:pt idx="2">
                  <c:v>   Myanmar</c:v>
                </c:pt>
                <c:pt idx="3">
                  <c:v>Malaysia</c:v>
                </c:pt>
                <c:pt idx="4">
                  <c:v>   Pakistan</c:v>
                </c:pt>
                <c:pt idx="5">
                  <c:v>   Philippines</c:v>
                </c:pt>
                <c:pt idx="6">
                  <c:v>   Thailand</c:v>
                </c:pt>
                <c:pt idx="7">
                  <c:v>   Viet Nam</c:v>
                </c:pt>
              </c:strCache>
            </c:strRef>
          </c:cat>
          <c:val>
            <c:numRef>
              <c:f>Sheet1!$C$82:$C$89</c:f>
              <c:numCache>
                <c:formatCode>0%</c:formatCode>
                <c:ptCount val="8"/>
                <c:pt idx="0">
                  <c:v>-0.26835747581574859</c:v>
                </c:pt>
                <c:pt idx="1">
                  <c:v>-0.19479968680673365</c:v>
                </c:pt>
                <c:pt idx="2">
                  <c:v>-0.28979300499643112</c:v>
                </c:pt>
                <c:pt idx="6">
                  <c:v>-0.55775075987841949</c:v>
                </c:pt>
                <c:pt idx="7">
                  <c:v>-0.37951281902214989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F8-4F00-85D9-1AA3F06DA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2483200"/>
        <c:axId val="32484736"/>
      </c:barChart>
      <c:catAx>
        <c:axId val="32483200"/>
        <c:scaling>
          <c:orientation val="minMax"/>
        </c:scaling>
        <c:delete val="0"/>
        <c:axPos val="b"/>
        <c:majorGridlines>
          <c:spPr>
            <a:ln>
              <a:solidFill>
                <a:srgbClr val="1F497D">
                  <a:lumMod val="20000"/>
                  <a:lumOff val="80000"/>
                </a:srgbClr>
              </a:solidFill>
              <a:prstDash val="sysDot"/>
            </a:ln>
          </c:spPr>
        </c:majorGridlines>
        <c:numFmt formatCode="General" sourceLinked="0"/>
        <c:majorTickMark val="none"/>
        <c:minorTickMark val="none"/>
        <c:tickLblPos val="none"/>
        <c:crossAx val="32484736"/>
        <c:crosses val="autoZero"/>
        <c:auto val="1"/>
        <c:lblAlgn val="ctr"/>
        <c:lblOffset val="100"/>
        <c:noMultiLvlLbl val="0"/>
      </c:catAx>
      <c:valAx>
        <c:axId val="32484736"/>
        <c:scaling>
          <c:orientation val="minMax"/>
          <c:max val="2"/>
          <c:min val="-2"/>
        </c:scaling>
        <c:delete val="0"/>
        <c:axPos val="l"/>
        <c:majorGridlines>
          <c:spPr>
            <a:ln w="9525">
              <a:solidFill>
                <a:srgbClr val="1F497D">
                  <a:lumMod val="20000"/>
                  <a:lumOff val="80000"/>
                </a:srgb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/>
                  <a:t>% change in new HIV infections </a:t>
                </a:r>
              </a:p>
              <a:p>
                <a:pPr>
                  <a:defRPr/>
                </a:pPr>
                <a:r>
                  <a:rPr lang="en-GB" dirty="0"/>
                  <a:t> between 2010 and 2017</a:t>
                </a:r>
              </a:p>
            </c:rich>
          </c:tx>
          <c:layout>
            <c:manualLayout>
              <c:xMode val="edge"/>
              <c:yMode val="edge"/>
              <c:x val="5.839027316487921E-3"/>
              <c:y val="9.9927830249563684E-2"/>
            </c:manualLayout>
          </c:layout>
          <c:overlay val="0"/>
        </c:title>
        <c:numFmt formatCode="0%" sourceLinked="0"/>
        <c:majorTickMark val="out"/>
        <c:minorTickMark val="out"/>
        <c:tickLblPos val="nextTo"/>
        <c:spPr>
          <a:ln>
            <a:noFill/>
          </a:ln>
        </c:spPr>
        <c:crossAx val="32483200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.27552339900495054"/>
          <c:y val="0.79573633359184126"/>
          <c:w val="0.53209094125973111"/>
          <c:h val="0.104697943412543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63385487691984"/>
          <c:y val="4.5100426008216017E-2"/>
          <c:w val="0.64613425128575586"/>
          <c:h val="0.89239987368400864"/>
        </c:manualLayout>
      </c:layout>
      <c:doughnutChart>
        <c:varyColors val="1"/>
        <c:ser>
          <c:idx val="0"/>
          <c:order val="0"/>
          <c:spPr>
            <a:ln w="15875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00CCFF"/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AF2-4F22-85E7-A400AB2D373C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AF2-4F22-85E7-A400AB2D373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5AF2-4F22-85E7-A400AB2D373C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5AF2-4F22-85E7-A400AB2D373C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5AF2-4F22-85E7-A400AB2D373C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75000"/>
                </a:sysClr>
              </a:solidFill>
              <a:ln w="15875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5AF2-4F22-85E7-A400AB2D373C}"/>
              </c:ext>
            </c:extLst>
          </c:dPt>
          <c:cat>
            <c:strRef>
              <c:f>'NI distribution'!$B$5:$B$10</c:f>
              <c:strCache>
                <c:ptCount val="6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Male sex workers</c:v>
                </c:pt>
                <c:pt idx="4">
                  <c:v>Female sex workers and clients</c:v>
                </c:pt>
                <c:pt idx="5">
                  <c:v>Sexual partners of key populations</c:v>
                </c:pt>
              </c:strCache>
            </c:strRef>
          </c:cat>
          <c:val>
            <c:numRef>
              <c:f>'NI distribution'!$E$5:$E$10</c:f>
              <c:numCache>
                <c:formatCode>0%</c:formatCode>
                <c:ptCount val="6"/>
                <c:pt idx="0">
                  <c:v>0.24787985881315516</c:v>
                </c:pt>
                <c:pt idx="1">
                  <c:v>2.4323144472142896E-2</c:v>
                </c:pt>
                <c:pt idx="2">
                  <c:v>0.23992769335538749</c:v>
                </c:pt>
                <c:pt idx="3">
                  <c:v>8.33425108120847E-2</c:v>
                </c:pt>
                <c:pt idx="4">
                  <c:v>7.5778710529763843E-2</c:v>
                </c:pt>
                <c:pt idx="5">
                  <c:v>0.32874808201746575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F2-4F22-85E7-A400AB2D3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9960442839853"/>
          <c:y val="0.14508698188562968"/>
          <c:w val="0.65433235311204052"/>
          <c:h val="0.7257548107584754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'HIV testing Data_M''ple Bar'!$L$74</c:f>
              <c:strCache>
                <c:ptCount val="1"/>
                <c:pt idx="0">
                  <c:v>National</c:v>
                </c:pt>
              </c:strCache>
            </c:strRef>
          </c:tx>
          <c:spPr>
            <a:pattFill prst="dkUpDiag">
              <a:fgClr>
                <a:srgbClr val="FF7C80"/>
              </a:fgClr>
              <a:bgClr>
                <a:sysClr val="window" lastClr="FFFFFF"/>
              </a:bgClr>
            </a:patt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00CCFF"/>
                </a:fgClr>
                <a:bgClr>
                  <a:sysClr val="window" lastClr="FFFFFF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D3D-448E-BACD-95613DF8FB6E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rgbClr val="FFC000"/>
                </a:fgClr>
                <a:bgClr>
                  <a:sysClr val="window" lastClr="FFFFFF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D3D-448E-BACD-95613DF8FB6E}"/>
              </c:ext>
            </c:extLst>
          </c:dPt>
          <c:dPt>
            <c:idx val="2"/>
            <c:invertIfNegative val="0"/>
            <c:bubble3D val="0"/>
            <c:spPr>
              <a:pattFill prst="dkUpDiag">
                <a:fgClr>
                  <a:srgbClr val="CC99FF"/>
                </a:fgClr>
                <a:bgClr>
                  <a:sysClr val="window" lastClr="FFFFFF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D3D-448E-BACD-95613DF8FB6E}"/>
              </c:ext>
            </c:extLst>
          </c:dPt>
          <c:cat>
            <c:strRef>
              <c:f>'HIV testing Data_M''ple Bar'!$K$75:$K$78</c:f>
              <c:strCache>
                <c:ptCount val="4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Female sex workers</c:v>
                </c:pt>
              </c:strCache>
            </c:strRef>
          </c:cat>
          <c:val>
            <c:numRef>
              <c:f>'HIV testing Data_M''ple Bar'!$L$75:$L$78</c:f>
              <c:numCache>
                <c:formatCode>0.0</c:formatCode>
                <c:ptCount val="4"/>
                <c:pt idx="0">
                  <c:v>21</c:v>
                </c:pt>
                <c:pt idx="1">
                  <c:v>5.5</c:v>
                </c:pt>
                <c:pt idx="2">
                  <c:v>3.7</c:v>
                </c:pt>
                <c:pt idx="3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3D-448E-BACD-95613DF8FB6E}"/>
            </c:ext>
          </c:extLst>
        </c:ser>
        <c:ser>
          <c:idx val="1"/>
          <c:order val="1"/>
          <c:tx>
            <c:strRef>
              <c:f>'HIV testing Data_M''ple Bar'!$M$74</c:f>
              <c:strCache>
                <c:ptCount val="1"/>
                <c:pt idx="0">
                  <c:v>space a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'HIV testing Data_M''ple Bar'!$K$75:$K$78</c:f>
              <c:strCache>
                <c:ptCount val="4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Female sex workers</c:v>
                </c:pt>
              </c:strCache>
            </c:strRef>
          </c:cat>
          <c:val>
            <c:numRef>
              <c:f>'HIV testing Data_M''ple Bar'!$M$75:$M$78</c:f>
              <c:numCache>
                <c:formatCode>0</c:formatCode>
                <c:ptCount val="4"/>
                <c:pt idx="0">
                  <c:v>79</c:v>
                </c:pt>
                <c:pt idx="1">
                  <c:v>94.5</c:v>
                </c:pt>
                <c:pt idx="2">
                  <c:v>96.3</c:v>
                </c:pt>
                <c:pt idx="3">
                  <c:v>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3D-448E-BACD-95613DF8FB6E}"/>
            </c:ext>
          </c:extLst>
        </c:ser>
        <c:ser>
          <c:idx val="4"/>
          <c:order val="2"/>
          <c:tx>
            <c:strRef>
              <c:f>'HIV testing Data_M''ple Bar'!$N$74</c:f>
              <c:strCache>
                <c:ptCount val="1"/>
                <c:pt idx="0">
                  <c:v>Sub-national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5D3D-448E-BACD-95613DF8FB6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5D3D-448E-BACD-95613DF8FB6E}"/>
              </c:ext>
            </c:extLst>
          </c:dPt>
          <c:dPt>
            <c:idx val="2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5D3D-448E-BACD-95613DF8FB6E}"/>
              </c:ext>
            </c:extLst>
          </c:dPt>
          <c:dPt>
            <c:idx val="3"/>
            <c:invertIfNegative val="0"/>
            <c:bubble3D val="0"/>
            <c:spPr>
              <a:solidFill>
                <a:srgbClr val="FF7C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5D3D-448E-BACD-95613DF8FB6E}"/>
              </c:ext>
            </c:extLst>
          </c:dPt>
          <c:cat>
            <c:strRef>
              <c:f>'HIV testing Data_M''ple Bar'!$K$75:$K$78</c:f>
              <c:strCache>
                <c:ptCount val="4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Female sex workers</c:v>
                </c:pt>
              </c:strCache>
            </c:strRef>
          </c:cat>
          <c:val>
            <c:numRef>
              <c:f>'HIV testing Data_M''ple Bar'!$N$75:$N$78</c:f>
              <c:numCache>
                <c:formatCode>0.0</c:formatCode>
                <c:ptCount val="4"/>
                <c:pt idx="0">
                  <c:v>50.8</c:v>
                </c:pt>
                <c:pt idx="1">
                  <c:v>18</c:v>
                </c:pt>
                <c:pt idx="2">
                  <c:v>9.1999999999999993</c:v>
                </c:pt>
                <c:pt idx="3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D3D-448E-BACD-95613DF8FB6E}"/>
            </c:ext>
          </c:extLst>
        </c:ser>
        <c:ser>
          <c:idx val="5"/>
          <c:order val="3"/>
          <c:tx>
            <c:strRef>
              <c:f>'HIV testing Data_M''ple Bar'!$O$74</c:f>
              <c:strCache>
                <c:ptCount val="1"/>
                <c:pt idx="0">
                  <c:v>space c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'HIV testing Data_M''ple Bar'!$K$75:$K$78</c:f>
              <c:strCache>
                <c:ptCount val="4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Female sex workers</c:v>
                </c:pt>
              </c:strCache>
            </c:strRef>
          </c:cat>
          <c:val>
            <c:numRef>
              <c:f>'HIV testing Data_M''ple Bar'!$O$75:$O$78</c:f>
              <c:numCache>
                <c:formatCode>0</c:formatCode>
                <c:ptCount val="4"/>
                <c:pt idx="0">
                  <c:v>49.2</c:v>
                </c:pt>
                <c:pt idx="1">
                  <c:v>82</c:v>
                </c:pt>
                <c:pt idx="2">
                  <c:v>90.8</c:v>
                </c:pt>
                <c:pt idx="3">
                  <c:v>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D3D-448E-BACD-95613DF8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468416"/>
        <c:axId val="77469952"/>
      </c:barChart>
      <c:catAx>
        <c:axId val="7746841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ysClr val="window" lastClr="FFFFFF">
                <a:lumMod val="85000"/>
              </a:sysClr>
            </a:solidFill>
          </a:ln>
        </c:spPr>
        <c:crossAx val="77469952"/>
        <c:crosses val="autoZero"/>
        <c:auto val="1"/>
        <c:lblAlgn val="ctr"/>
        <c:lblOffset val="100"/>
        <c:noMultiLvlLbl val="0"/>
      </c:catAx>
      <c:valAx>
        <c:axId val="7746995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%" sourceLinked="1"/>
        <c:majorTickMark val="out"/>
        <c:minorTickMark val="none"/>
        <c:tickLblPos val="none"/>
        <c:spPr>
          <a:ln>
            <a:noFill/>
          </a:ln>
        </c:spPr>
        <c:crossAx val="77468416"/>
        <c:crosses val="autoZero"/>
        <c:crossBetween val="between"/>
        <c:majorUnit val="0.5"/>
      </c:valAx>
      <c:spPr>
        <a:ln>
          <a:solidFill>
            <a:sysClr val="window" lastClr="FFFFFF">
              <a:lumMod val="85000"/>
            </a:sysClr>
          </a:solidFill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7172764061565998E-2"/>
          <c:y val="3.880766892897982E-2"/>
          <c:w val="0.91692997001321486"/>
          <c:h val="0.108611431050214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063385487691984"/>
          <c:y val="4.5100426008216017E-2"/>
          <c:w val="0.64613425128575586"/>
          <c:h val="0.8923998736840086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CCFF"/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F0-4E3C-88F2-AE1D7FB98772}"/>
              </c:ext>
            </c:extLst>
          </c:dPt>
          <c:dPt>
            <c:idx val="1"/>
            <c:bubble3D val="0"/>
            <c:spPr>
              <a:solidFill>
                <a:srgbClr val="33CCCC"/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F0-4E3C-88F2-AE1D7FB98772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3F0-4E3C-88F2-AE1D7FB98772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3F0-4E3C-88F2-AE1D7FB98772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D3F0-4E3C-88F2-AE1D7FB98772}"/>
              </c:ext>
            </c:extLst>
          </c:dPt>
          <c:dPt>
            <c:idx val="5"/>
            <c:bubble3D val="0"/>
            <c:spPr>
              <a:solidFill>
                <a:sysClr val="window" lastClr="FFFFFF">
                  <a:lumMod val="75000"/>
                </a:sysClr>
              </a:solidFill>
              <a:ln w="158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D3F0-4E3C-88F2-AE1D7FB98772}"/>
              </c:ext>
            </c:extLst>
          </c:dPt>
          <c:cat>
            <c:strRef>
              <c:f>Sheet3!$B$5:$B$10</c:f>
              <c:strCache>
                <c:ptCount val="6"/>
                <c:pt idx="0">
                  <c:v>People who inject drugs</c:v>
                </c:pt>
                <c:pt idx="1">
                  <c:v>Transgender</c:v>
                </c:pt>
                <c:pt idx="2">
                  <c:v>Men who have sex with men</c:v>
                </c:pt>
                <c:pt idx="3">
                  <c:v>Male sex workers</c:v>
                </c:pt>
                <c:pt idx="4">
                  <c:v>Female sex workers and clients</c:v>
                </c:pt>
                <c:pt idx="5">
                  <c:v>Sexual partners of key populations</c:v>
                </c:pt>
              </c:strCache>
            </c:strRef>
          </c:cat>
          <c:val>
            <c:numRef>
              <c:f>Sheet3!$C$5:$C$10</c:f>
              <c:numCache>
                <c:formatCode>0%</c:formatCode>
                <c:ptCount val="6"/>
                <c:pt idx="0">
                  <c:v>0.53400000000000003</c:v>
                </c:pt>
                <c:pt idx="1">
                  <c:v>3.6999999999999998E-2</c:v>
                </c:pt>
                <c:pt idx="2">
                  <c:v>7.2999999999999995E-2</c:v>
                </c:pt>
                <c:pt idx="3">
                  <c:v>1.7000000000000001E-2</c:v>
                </c:pt>
                <c:pt idx="4">
                  <c:v>7.4999999999999997E-2</c:v>
                </c:pt>
                <c:pt idx="5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3F0-4E3C-88F2-AE1D7FB98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7E-46A2-AF5A-8FD22F74A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430784"/>
        <c:axId val="35432320"/>
      </c:lineChart>
      <c:catAx>
        <c:axId val="3543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2320"/>
        <c:crosses val="autoZero"/>
        <c:auto val="1"/>
        <c:lblAlgn val="ctr"/>
        <c:lblOffset val="100"/>
        <c:noMultiLvlLbl val="0"/>
      </c:catAx>
      <c:valAx>
        <c:axId val="35432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43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94039031103681E-2"/>
          <c:y val="9.2714895699652813E-2"/>
          <c:w val="0.95363919010745501"/>
          <c:h val="0.743541739372645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cases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Sheet1!$A$2:$A$69</c:f>
              <c:strCache>
                <c:ptCount val="68"/>
                <c:pt idx="0">
                  <c:v>25th April</c:v>
                </c:pt>
                <c:pt idx="1">
                  <c:v>26th April</c:v>
                </c:pt>
                <c:pt idx="2">
                  <c:v>27th April</c:v>
                </c:pt>
                <c:pt idx="3">
                  <c:v>29th April</c:v>
                </c:pt>
                <c:pt idx="4">
                  <c:v>30th April</c:v>
                </c:pt>
                <c:pt idx="5">
                  <c:v>1st May</c:v>
                </c:pt>
                <c:pt idx="6">
                  <c:v>2nd May</c:v>
                </c:pt>
                <c:pt idx="7">
                  <c:v>3rd May</c:v>
                </c:pt>
                <c:pt idx="8">
                  <c:v>4th May</c:v>
                </c:pt>
                <c:pt idx="9">
                  <c:v>6th May</c:v>
                </c:pt>
                <c:pt idx="10">
                  <c:v>8th May</c:v>
                </c:pt>
                <c:pt idx="11">
                  <c:v>9th May</c:v>
                </c:pt>
                <c:pt idx="12">
                  <c:v>10th May</c:v>
                </c:pt>
                <c:pt idx="13">
                  <c:v>11th May</c:v>
                </c:pt>
                <c:pt idx="14">
                  <c:v>13th May</c:v>
                </c:pt>
                <c:pt idx="15">
                  <c:v>14th May</c:v>
                </c:pt>
                <c:pt idx="16">
                  <c:v>15th May</c:v>
                </c:pt>
                <c:pt idx="17">
                  <c:v>16th May</c:v>
                </c:pt>
                <c:pt idx="18">
                  <c:v>17th May</c:v>
                </c:pt>
                <c:pt idx="19">
                  <c:v>18th May</c:v>
                </c:pt>
                <c:pt idx="20">
                  <c:v>20th May</c:v>
                </c:pt>
                <c:pt idx="21">
                  <c:v>21st May</c:v>
                </c:pt>
                <c:pt idx="22">
                  <c:v>22nd May</c:v>
                </c:pt>
                <c:pt idx="23">
                  <c:v>23rd May</c:v>
                </c:pt>
                <c:pt idx="24">
                  <c:v>24th May</c:v>
                </c:pt>
                <c:pt idx="25">
                  <c:v>25th May</c:v>
                </c:pt>
                <c:pt idx="26">
                  <c:v>27th May</c:v>
                </c:pt>
                <c:pt idx="27">
                  <c:v>28th May</c:v>
                </c:pt>
                <c:pt idx="28">
                  <c:v>29th May</c:v>
                </c:pt>
                <c:pt idx="29">
                  <c:v>30th May</c:v>
                </c:pt>
                <c:pt idx="30">
                  <c:v>31st May</c:v>
                </c:pt>
                <c:pt idx="31">
                  <c:v>1st June</c:v>
                </c:pt>
                <c:pt idx="32">
                  <c:v>3rd June</c:v>
                </c:pt>
                <c:pt idx="33">
                  <c:v>4th June</c:v>
                </c:pt>
                <c:pt idx="34">
                  <c:v>6th June</c:v>
                </c:pt>
                <c:pt idx="35">
                  <c:v>7th June</c:v>
                </c:pt>
                <c:pt idx="36">
                  <c:v>8th June</c:v>
                </c:pt>
                <c:pt idx="37">
                  <c:v>10th June</c:v>
                </c:pt>
                <c:pt idx="38">
                  <c:v>11th June</c:v>
                </c:pt>
                <c:pt idx="39">
                  <c:v>12th June</c:v>
                </c:pt>
                <c:pt idx="40">
                  <c:v>13th June</c:v>
                </c:pt>
                <c:pt idx="41">
                  <c:v>14th June</c:v>
                </c:pt>
                <c:pt idx="42">
                  <c:v>15th June</c:v>
                </c:pt>
                <c:pt idx="43">
                  <c:v>17th June</c:v>
                </c:pt>
                <c:pt idx="44">
                  <c:v>18th June</c:v>
                </c:pt>
                <c:pt idx="45">
                  <c:v>19th June</c:v>
                </c:pt>
                <c:pt idx="46">
                  <c:v>20th June</c:v>
                </c:pt>
                <c:pt idx="47">
                  <c:v>21st June</c:v>
                </c:pt>
                <c:pt idx="48">
                  <c:v>22nd June</c:v>
                </c:pt>
                <c:pt idx="49">
                  <c:v>24th June</c:v>
                </c:pt>
                <c:pt idx="50">
                  <c:v>25th June</c:v>
                </c:pt>
                <c:pt idx="51">
                  <c:v>26th June</c:v>
                </c:pt>
                <c:pt idx="52">
                  <c:v>27th June</c:v>
                </c:pt>
                <c:pt idx="53">
                  <c:v>28th June</c:v>
                </c:pt>
                <c:pt idx="54">
                  <c:v>29th June</c:v>
                </c:pt>
                <c:pt idx="55">
                  <c:v>1st July</c:v>
                </c:pt>
                <c:pt idx="56">
                  <c:v>2nd July</c:v>
                </c:pt>
                <c:pt idx="57">
                  <c:v>3rd July</c:v>
                </c:pt>
                <c:pt idx="58">
                  <c:v>4th July</c:v>
                </c:pt>
                <c:pt idx="59">
                  <c:v>5th July</c:v>
                </c:pt>
                <c:pt idx="60">
                  <c:v>6th July</c:v>
                </c:pt>
                <c:pt idx="61">
                  <c:v>8th July</c:v>
                </c:pt>
                <c:pt idx="62">
                  <c:v>9th July</c:v>
                </c:pt>
                <c:pt idx="63">
                  <c:v>10th July</c:v>
                </c:pt>
                <c:pt idx="64">
                  <c:v>11th July</c:v>
                </c:pt>
                <c:pt idx="65">
                  <c:v>12th July</c:v>
                </c:pt>
                <c:pt idx="66">
                  <c:v>13th July</c:v>
                </c:pt>
                <c:pt idx="67">
                  <c:v>15th July</c:v>
                </c:pt>
              </c:strCache>
            </c:strRef>
          </c:cat>
          <c:val>
            <c:numRef>
              <c:f>Sheet1!$B$2:$B$69</c:f>
              <c:numCache>
                <c:formatCode>General</c:formatCode>
                <c:ptCount val="68"/>
                <c:pt idx="0">
                  <c:v>5</c:v>
                </c:pt>
                <c:pt idx="1">
                  <c:v>5</c:v>
                </c:pt>
                <c:pt idx="2">
                  <c:v>10</c:v>
                </c:pt>
                <c:pt idx="3">
                  <c:v>22</c:v>
                </c:pt>
                <c:pt idx="4">
                  <c:v>25</c:v>
                </c:pt>
                <c:pt idx="5">
                  <c:v>21</c:v>
                </c:pt>
                <c:pt idx="6">
                  <c:v>13</c:v>
                </c:pt>
                <c:pt idx="7">
                  <c:v>32</c:v>
                </c:pt>
                <c:pt idx="8">
                  <c:v>29</c:v>
                </c:pt>
                <c:pt idx="9">
                  <c:v>29</c:v>
                </c:pt>
                <c:pt idx="10">
                  <c:v>31</c:v>
                </c:pt>
                <c:pt idx="11">
                  <c:v>65</c:v>
                </c:pt>
                <c:pt idx="12">
                  <c:v>55</c:v>
                </c:pt>
                <c:pt idx="13">
                  <c:v>56</c:v>
                </c:pt>
                <c:pt idx="14">
                  <c:v>52</c:v>
                </c:pt>
                <c:pt idx="15">
                  <c:v>33</c:v>
                </c:pt>
                <c:pt idx="16">
                  <c:v>29</c:v>
                </c:pt>
                <c:pt idx="17">
                  <c:v>27</c:v>
                </c:pt>
                <c:pt idx="18">
                  <c:v>15</c:v>
                </c:pt>
                <c:pt idx="19">
                  <c:v>23</c:v>
                </c:pt>
                <c:pt idx="20">
                  <c:v>35</c:v>
                </c:pt>
                <c:pt idx="21">
                  <c:v>10</c:v>
                </c:pt>
                <c:pt idx="22">
                  <c:v>21</c:v>
                </c:pt>
                <c:pt idx="23">
                  <c:v>16</c:v>
                </c:pt>
                <c:pt idx="24">
                  <c:v>9</c:v>
                </c:pt>
                <c:pt idx="25">
                  <c:v>18</c:v>
                </c:pt>
                <c:pt idx="26">
                  <c:v>19</c:v>
                </c:pt>
                <c:pt idx="27">
                  <c:v>7</c:v>
                </c:pt>
                <c:pt idx="28">
                  <c:v>5</c:v>
                </c:pt>
                <c:pt idx="29">
                  <c:v>15</c:v>
                </c:pt>
                <c:pt idx="30">
                  <c:v>5</c:v>
                </c:pt>
                <c:pt idx="31">
                  <c:v>9</c:v>
                </c:pt>
                <c:pt idx="32">
                  <c:v>6</c:v>
                </c:pt>
                <c:pt idx="33">
                  <c:v>0</c:v>
                </c:pt>
                <c:pt idx="34">
                  <c:v>1</c:v>
                </c:pt>
                <c:pt idx="35">
                  <c:v>2</c:v>
                </c:pt>
                <c:pt idx="36">
                  <c:v>10</c:v>
                </c:pt>
                <c:pt idx="37">
                  <c:v>12</c:v>
                </c:pt>
                <c:pt idx="38">
                  <c:v>7</c:v>
                </c:pt>
                <c:pt idx="39">
                  <c:v>7</c:v>
                </c:pt>
                <c:pt idx="40">
                  <c:v>11</c:v>
                </c:pt>
                <c:pt idx="41">
                  <c:v>0</c:v>
                </c:pt>
                <c:pt idx="42">
                  <c:v>3</c:v>
                </c:pt>
                <c:pt idx="43">
                  <c:v>6</c:v>
                </c:pt>
                <c:pt idx="44">
                  <c:v>4</c:v>
                </c:pt>
                <c:pt idx="45">
                  <c:v>5</c:v>
                </c:pt>
                <c:pt idx="46">
                  <c:v>4</c:v>
                </c:pt>
                <c:pt idx="47">
                  <c:v>5</c:v>
                </c:pt>
                <c:pt idx="48">
                  <c:v>6</c:v>
                </c:pt>
                <c:pt idx="49">
                  <c:v>15</c:v>
                </c:pt>
                <c:pt idx="50">
                  <c:v>4</c:v>
                </c:pt>
                <c:pt idx="51">
                  <c:v>10</c:v>
                </c:pt>
                <c:pt idx="52">
                  <c:v>6</c:v>
                </c:pt>
                <c:pt idx="53">
                  <c:v>4</c:v>
                </c:pt>
                <c:pt idx="54">
                  <c:v>1</c:v>
                </c:pt>
                <c:pt idx="55">
                  <c:v>11</c:v>
                </c:pt>
                <c:pt idx="56">
                  <c:v>5</c:v>
                </c:pt>
                <c:pt idx="57">
                  <c:v>3</c:v>
                </c:pt>
                <c:pt idx="58">
                  <c:v>4</c:v>
                </c:pt>
                <c:pt idx="59">
                  <c:v>2</c:v>
                </c:pt>
                <c:pt idx="60">
                  <c:v>3</c:v>
                </c:pt>
                <c:pt idx="61">
                  <c:v>3</c:v>
                </c:pt>
                <c:pt idx="62">
                  <c:v>4</c:v>
                </c:pt>
                <c:pt idx="63">
                  <c:v>4</c:v>
                </c:pt>
                <c:pt idx="64">
                  <c:v>3</c:v>
                </c:pt>
                <c:pt idx="65">
                  <c:v>1</c:v>
                </c:pt>
                <c:pt idx="66">
                  <c:v>4</c:v>
                </c:pt>
                <c:pt idx="6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2A-424A-8262-70336EA69E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screened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4"/>
              <c:layout>
                <c:manualLayout>
                  <c:x val="-2.2014344200157458E-2"/>
                  <c:y val="-2.2126260791861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2A-424A-8262-70336EA69E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Sheet1!$A$2:$A$69</c:f>
              <c:strCache>
                <c:ptCount val="68"/>
                <c:pt idx="0">
                  <c:v>25th April</c:v>
                </c:pt>
                <c:pt idx="1">
                  <c:v>26th April</c:v>
                </c:pt>
                <c:pt idx="2">
                  <c:v>27th April</c:v>
                </c:pt>
                <c:pt idx="3">
                  <c:v>29th April</c:v>
                </c:pt>
                <c:pt idx="4">
                  <c:v>30th April</c:v>
                </c:pt>
                <c:pt idx="5">
                  <c:v>1st May</c:v>
                </c:pt>
                <c:pt idx="6">
                  <c:v>2nd May</c:v>
                </c:pt>
                <c:pt idx="7">
                  <c:v>3rd May</c:v>
                </c:pt>
                <c:pt idx="8">
                  <c:v>4th May</c:v>
                </c:pt>
                <c:pt idx="9">
                  <c:v>6th May</c:v>
                </c:pt>
                <c:pt idx="10">
                  <c:v>8th May</c:v>
                </c:pt>
                <c:pt idx="11">
                  <c:v>9th May</c:v>
                </c:pt>
                <c:pt idx="12">
                  <c:v>10th May</c:v>
                </c:pt>
                <c:pt idx="13">
                  <c:v>11th May</c:v>
                </c:pt>
                <c:pt idx="14">
                  <c:v>13th May</c:v>
                </c:pt>
                <c:pt idx="15">
                  <c:v>14th May</c:v>
                </c:pt>
                <c:pt idx="16">
                  <c:v>15th May</c:v>
                </c:pt>
                <c:pt idx="17">
                  <c:v>16th May</c:v>
                </c:pt>
                <c:pt idx="18">
                  <c:v>17th May</c:v>
                </c:pt>
                <c:pt idx="19">
                  <c:v>18th May</c:v>
                </c:pt>
                <c:pt idx="20">
                  <c:v>20th May</c:v>
                </c:pt>
                <c:pt idx="21">
                  <c:v>21st May</c:v>
                </c:pt>
                <c:pt idx="22">
                  <c:v>22nd May</c:v>
                </c:pt>
                <c:pt idx="23">
                  <c:v>23rd May</c:v>
                </c:pt>
                <c:pt idx="24">
                  <c:v>24th May</c:v>
                </c:pt>
                <c:pt idx="25">
                  <c:v>25th May</c:v>
                </c:pt>
                <c:pt idx="26">
                  <c:v>27th May</c:v>
                </c:pt>
                <c:pt idx="27">
                  <c:v>28th May</c:v>
                </c:pt>
                <c:pt idx="28">
                  <c:v>29th May</c:v>
                </c:pt>
                <c:pt idx="29">
                  <c:v>30th May</c:v>
                </c:pt>
                <c:pt idx="30">
                  <c:v>31st May</c:v>
                </c:pt>
                <c:pt idx="31">
                  <c:v>1st June</c:v>
                </c:pt>
                <c:pt idx="32">
                  <c:v>3rd June</c:v>
                </c:pt>
                <c:pt idx="33">
                  <c:v>4th June</c:v>
                </c:pt>
                <c:pt idx="34">
                  <c:v>6th June</c:v>
                </c:pt>
                <c:pt idx="35">
                  <c:v>7th June</c:v>
                </c:pt>
                <c:pt idx="36">
                  <c:v>8th June</c:v>
                </c:pt>
                <c:pt idx="37">
                  <c:v>10th June</c:v>
                </c:pt>
                <c:pt idx="38">
                  <c:v>11th June</c:v>
                </c:pt>
                <c:pt idx="39">
                  <c:v>12th June</c:v>
                </c:pt>
                <c:pt idx="40">
                  <c:v>13th June</c:v>
                </c:pt>
                <c:pt idx="41">
                  <c:v>14th June</c:v>
                </c:pt>
                <c:pt idx="42">
                  <c:v>15th June</c:v>
                </c:pt>
                <c:pt idx="43">
                  <c:v>17th June</c:v>
                </c:pt>
                <c:pt idx="44">
                  <c:v>18th June</c:v>
                </c:pt>
                <c:pt idx="45">
                  <c:v>19th June</c:v>
                </c:pt>
                <c:pt idx="46">
                  <c:v>20th June</c:v>
                </c:pt>
                <c:pt idx="47">
                  <c:v>21st June</c:v>
                </c:pt>
                <c:pt idx="48">
                  <c:v>22nd June</c:v>
                </c:pt>
                <c:pt idx="49">
                  <c:v>24th June</c:v>
                </c:pt>
                <c:pt idx="50">
                  <c:v>25th June</c:v>
                </c:pt>
                <c:pt idx="51">
                  <c:v>26th June</c:v>
                </c:pt>
                <c:pt idx="52">
                  <c:v>27th June</c:v>
                </c:pt>
                <c:pt idx="53">
                  <c:v>28th June</c:v>
                </c:pt>
                <c:pt idx="54">
                  <c:v>29th June</c:v>
                </c:pt>
                <c:pt idx="55">
                  <c:v>1st July</c:v>
                </c:pt>
                <c:pt idx="56">
                  <c:v>2nd July</c:v>
                </c:pt>
                <c:pt idx="57">
                  <c:v>3rd July</c:v>
                </c:pt>
                <c:pt idx="58">
                  <c:v>4th July</c:v>
                </c:pt>
                <c:pt idx="59">
                  <c:v>5th July</c:v>
                </c:pt>
                <c:pt idx="60">
                  <c:v>6th July</c:v>
                </c:pt>
                <c:pt idx="61">
                  <c:v>8th July</c:v>
                </c:pt>
                <c:pt idx="62">
                  <c:v>9th July</c:v>
                </c:pt>
                <c:pt idx="63">
                  <c:v>10th July</c:v>
                </c:pt>
                <c:pt idx="64">
                  <c:v>11th July</c:v>
                </c:pt>
                <c:pt idx="65">
                  <c:v>12th July</c:v>
                </c:pt>
                <c:pt idx="66">
                  <c:v>13th July</c:v>
                </c:pt>
                <c:pt idx="67">
                  <c:v>15th July</c:v>
                </c:pt>
              </c:strCache>
            </c:strRef>
          </c:cat>
          <c:val>
            <c:numRef>
              <c:f>Sheet1!$C$2:$C$69</c:f>
              <c:numCache>
                <c:formatCode>General</c:formatCode>
                <c:ptCount val="68"/>
                <c:pt idx="0">
                  <c:v>312</c:v>
                </c:pt>
                <c:pt idx="1">
                  <c:v>569</c:v>
                </c:pt>
                <c:pt idx="2">
                  <c:v>414</c:v>
                </c:pt>
                <c:pt idx="3">
                  <c:v>664</c:v>
                </c:pt>
                <c:pt idx="4">
                  <c:v>881</c:v>
                </c:pt>
                <c:pt idx="5">
                  <c:v>475</c:v>
                </c:pt>
                <c:pt idx="6">
                  <c:v>493</c:v>
                </c:pt>
                <c:pt idx="7">
                  <c:v>675</c:v>
                </c:pt>
                <c:pt idx="8">
                  <c:v>619</c:v>
                </c:pt>
                <c:pt idx="9">
                  <c:v>601</c:v>
                </c:pt>
                <c:pt idx="10">
                  <c:v>521</c:v>
                </c:pt>
                <c:pt idx="11">
                  <c:v>942</c:v>
                </c:pt>
                <c:pt idx="12">
                  <c:v>1368</c:v>
                </c:pt>
                <c:pt idx="13">
                  <c:v>1548</c:v>
                </c:pt>
                <c:pt idx="14">
                  <c:v>1984</c:v>
                </c:pt>
                <c:pt idx="15">
                  <c:v>1616</c:v>
                </c:pt>
                <c:pt idx="16">
                  <c:v>1192</c:v>
                </c:pt>
                <c:pt idx="17">
                  <c:v>936</c:v>
                </c:pt>
                <c:pt idx="18">
                  <c:v>723</c:v>
                </c:pt>
                <c:pt idx="19">
                  <c:v>1623</c:v>
                </c:pt>
                <c:pt idx="20">
                  <c:v>1562</c:v>
                </c:pt>
                <c:pt idx="21">
                  <c:v>702</c:v>
                </c:pt>
                <c:pt idx="22">
                  <c:v>674</c:v>
                </c:pt>
                <c:pt idx="23">
                  <c:v>732</c:v>
                </c:pt>
                <c:pt idx="24">
                  <c:v>630</c:v>
                </c:pt>
                <c:pt idx="25">
                  <c:v>558</c:v>
                </c:pt>
                <c:pt idx="26">
                  <c:v>597</c:v>
                </c:pt>
                <c:pt idx="27">
                  <c:v>556</c:v>
                </c:pt>
                <c:pt idx="28">
                  <c:v>541</c:v>
                </c:pt>
                <c:pt idx="29">
                  <c:v>385</c:v>
                </c:pt>
                <c:pt idx="30">
                  <c:v>350</c:v>
                </c:pt>
                <c:pt idx="31">
                  <c:v>317</c:v>
                </c:pt>
                <c:pt idx="32">
                  <c:v>357</c:v>
                </c:pt>
                <c:pt idx="33">
                  <c:v>31</c:v>
                </c:pt>
                <c:pt idx="34">
                  <c:v>23</c:v>
                </c:pt>
                <c:pt idx="35">
                  <c:v>65</c:v>
                </c:pt>
                <c:pt idx="36">
                  <c:v>141</c:v>
                </c:pt>
                <c:pt idx="37">
                  <c:v>336</c:v>
                </c:pt>
                <c:pt idx="38">
                  <c:v>159</c:v>
                </c:pt>
                <c:pt idx="39">
                  <c:v>178</c:v>
                </c:pt>
                <c:pt idx="40">
                  <c:v>305</c:v>
                </c:pt>
                <c:pt idx="41">
                  <c:v>159</c:v>
                </c:pt>
                <c:pt idx="42">
                  <c:v>492</c:v>
                </c:pt>
                <c:pt idx="43">
                  <c:v>302</c:v>
                </c:pt>
                <c:pt idx="44">
                  <c:v>123</c:v>
                </c:pt>
                <c:pt idx="45">
                  <c:v>172</c:v>
                </c:pt>
                <c:pt idx="46">
                  <c:v>101</c:v>
                </c:pt>
                <c:pt idx="47">
                  <c:v>84</c:v>
                </c:pt>
                <c:pt idx="48">
                  <c:v>86</c:v>
                </c:pt>
                <c:pt idx="49">
                  <c:v>227</c:v>
                </c:pt>
                <c:pt idx="50">
                  <c:v>117</c:v>
                </c:pt>
                <c:pt idx="51">
                  <c:v>144</c:v>
                </c:pt>
                <c:pt idx="52">
                  <c:v>111</c:v>
                </c:pt>
                <c:pt idx="53">
                  <c:v>85</c:v>
                </c:pt>
                <c:pt idx="54">
                  <c:v>111</c:v>
                </c:pt>
                <c:pt idx="55">
                  <c:v>196</c:v>
                </c:pt>
                <c:pt idx="56">
                  <c:v>124</c:v>
                </c:pt>
                <c:pt idx="57">
                  <c:v>88</c:v>
                </c:pt>
                <c:pt idx="58">
                  <c:v>102</c:v>
                </c:pt>
                <c:pt idx="59">
                  <c:v>49</c:v>
                </c:pt>
                <c:pt idx="60">
                  <c:v>62</c:v>
                </c:pt>
                <c:pt idx="61">
                  <c:v>119</c:v>
                </c:pt>
                <c:pt idx="62">
                  <c:v>104</c:v>
                </c:pt>
                <c:pt idx="63">
                  <c:v>117</c:v>
                </c:pt>
                <c:pt idx="64">
                  <c:v>93</c:v>
                </c:pt>
                <c:pt idx="65">
                  <c:v>60</c:v>
                </c:pt>
                <c:pt idx="66">
                  <c:v>99</c:v>
                </c:pt>
                <c:pt idx="67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2A-424A-8262-70336EA69E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8021376"/>
        <c:axId val="78022912"/>
      </c:lineChart>
      <c:catAx>
        <c:axId val="7802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2912"/>
        <c:crosses val="autoZero"/>
        <c:auto val="1"/>
        <c:lblAlgn val="ctr"/>
        <c:lblOffset val="100"/>
        <c:noMultiLvlLbl val="0"/>
      </c:catAx>
      <c:valAx>
        <c:axId val="78022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0213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1128028421965412E-2"/>
          <c:y val="2.2446704814352025E-2"/>
          <c:w val="0.213285458879964"/>
          <c:h val="3.6255152336206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81722-FAF8-42FC-B78D-77F2DB8C957C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</dgm:pt>
    <dgm:pt modelId="{CD6F6BAC-E733-49DE-B04E-C66FF66D74AB}" type="pres">
      <dgm:prSet presAssocID="{53281722-FAF8-42FC-B78D-77F2DB8C957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632C3F6-8F86-434D-8E04-6AE0A0C613D5}" type="presOf" srcId="{53281722-FAF8-42FC-B78D-77F2DB8C957C}" destId="{CD6F6BAC-E733-49DE-B04E-C66FF66D74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FB41A2-C1AB-4F81-8DBC-EC8F3110F19D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3160223-77FF-4908-90AD-25BD6CBD6CA8}">
      <dgm:prSet phldrT="[Text]" custT="1"/>
      <dgm:spPr/>
      <dgm:t>
        <a:bodyPr/>
        <a:lstStyle/>
        <a:p>
          <a:pPr algn="ctr"/>
          <a:r>
            <a:rPr lang="en-US" sz="1800" b="1" dirty="0">
              <a:solidFill>
                <a:schemeClr val="tx1"/>
              </a:solidFill>
            </a:rPr>
            <a:t>3</a:t>
          </a:r>
          <a:r>
            <a:rPr lang="en-US" sz="1800" b="1" baseline="30000" dirty="0">
              <a:solidFill>
                <a:schemeClr val="tx1"/>
              </a:solidFill>
            </a:rPr>
            <a:t>rd</a:t>
          </a:r>
          <a:r>
            <a:rPr lang="en-US" sz="1800" b="1" dirty="0">
              <a:solidFill>
                <a:schemeClr val="tx1"/>
              </a:solidFill>
            </a:rPr>
            <a:t> of April </a:t>
          </a:r>
        </a:p>
        <a:p>
          <a:pPr algn="ctr"/>
          <a:endParaRPr lang="en-US" sz="1800" b="1" dirty="0">
            <a:solidFill>
              <a:schemeClr val="tx1"/>
            </a:solidFill>
          </a:endParaRPr>
        </a:p>
        <a:p>
          <a:pPr algn="l"/>
          <a:r>
            <a:rPr lang="en-US" sz="1800" b="1" dirty="0">
              <a:solidFill>
                <a:schemeClr val="tx1"/>
              </a:solidFill>
            </a:rPr>
            <a:t>Unusually high number of  recurrently sick children aged 7m-8y visited  by a local GP</a:t>
          </a:r>
          <a:endParaRPr lang="en-GB" sz="1800" b="1" dirty="0">
            <a:solidFill>
              <a:schemeClr val="tx1"/>
            </a:solidFill>
          </a:endParaRPr>
        </a:p>
      </dgm:t>
    </dgm:pt>
    <dgm:pt modelId="{22DEDF62-7EFD-4CEA-9735-0030C0CB98A8}" type="parTrans" cxnId="{9F0D135A-39A2-4793-8CC5-9051E5314FC7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82AB122-7066-410D-A6A1-370D66F6A1CB}" type="sibTrans" cxnId="{9F0D135A-39A2-4793-8CC5-9051E5314FC7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EB7FE616-10DA-4BAA-B491-1845D0A1E96D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Sample were sent to the SACP Referral Lab at Larkana,</a:t>
          </a:r>
        </a:p>
        <a:p>
          <a:endParaRPr lang="en-US" sz="1800" b="1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tx1"/>
              </a:solidFill>
            </a:rPr>
            <a:t>5 confirmed HIV+ by RDT (ages 9m-8y)</a:t>
          </a:r>
          <a:endParaRPr lang="en-GB" sz="1800" b="1" dirty="0">
            <a:solidFill>
              <a:schemeClr val="tx1"/>
            </a:solidFill>
          </a:endParaRPr>
        </a:p>
      </dgm:t>
    </dgm:pt>
    <dgm:pt modelId="{A8E40F07-5630-4750-8F6E-6B3057DF68EA}" type="parTrans" cxnId="{7FF00F21-1FBA-495B-BFB6-448D706116D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B7CFE74-E494-49F0-A2FA-3AEEC861DC90}" type="sibTrans" cxnId="{7FF00F21-1FBA-495B-BFB6-448D706116DD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5D30533-A377-48BD-BCB4-48DC8A5E4FE4}">
      <dgm:prSet phldrT="[Text]" custT="1"/>
      <dgm:spPr/>
      <dgm:t>
        <a:bodyPr/>
        <a:lstStyle/>
        <a:p>
          <a:pPr algn="l"/>
          <a:r>
            <a:rPr lang="en-US" sz="1800" b="1" dirty="0">
              <a:solidFill>
                <a:schemeClr val="tx1"/>
              </a:solidFill>
            </a:rPr>
            <a:t>Voluntary HIV Screening of General Pop. at Ratodero </a:t>
          </a:r>
        </a:p>
        <a:p>
          <a:pPr algn="l"/>
          <a:r>
            <a:rPr lang="en-US" sz="1800" b="1" dirty="0">
              <a:solidFill>
                <a:schemeClr val="tx1"/>
              </a:solidFill>
            </a:rPr>
            <a:t>In support of district &amp; health administration</a:t>
          </a:r>
          <a:endParaRPr lang="en-GB" sz="1800" b="1" dirty="0">
            <a:solidFill>
              <a:schemeClr val="tx1"/>
            </a:solidFill>
          </a:endParaRPr>
        </a:p>
      </dgm:t>
    </dgm:pt>
    <dgm:pt modelId="{B73906B0-1656-46C4-BFAB-A1615E37148B}" type="parTrans" cxnId="{CB806AA7-F7F7-46C8-8991-CEB0957E5245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17FDF6B8-C75C-4D49-9633-AD4F5E76AD92}" type="sibTrans" cxnId="{CB806AA7-F7F7-46C8-8991-CEB0957E5245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642E1B7-5A53-436C-91B4-10709A9D809C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Parents   Screened</a:t>
          </a:r>
        </a:p>
        <a:p>
          <a:r>
            <a:rPr lang="en-US" sz="1800" b="1" dirty="0">
              <a:solidFill>
                <a:schemeClr val="tx1"/>
              </a:solidFill>
            </a:rPr>
            <a:t> </a:t>
          </a:r>
        </a:p>
        <a:p>
          <a:r>
            <a:rPr lang="en-US" sz="1800" b="1" dirty="0">
              <a:solidFill>
                <a:schemeClr val="tx1"/>
              </a:solidFill>
            </a:rPr>
            <a:t> No one was found to be HIV positive</a:t>
          </a:r>
          <a:endParaRPr lang="en-GB" sz="1800" b="1" dirty="0">
            <a:solidFill>
              <a:schemeClr val="tx1"/>
            </a:solidFill>
          </a:endParaRPr>
        </a:p>
      </dgm:t>
    </dgm:pt>
    <dgm:pt modelId="{12B41C49-2DF5-44CA-994D-2CE3D27E91F5}" type="parTrans" cxnId="{0D8EC000-DB83-461D-9329-0CC9E2F679F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E990D8E-F684-4B54-9DEE-4492EF25682E}" type="sibTrans" cxnId="{0D8EC000-DB83-461D-9329-0CC9E2F679F1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DCC2BF8F-88F5-4FB4-9220-83F2B01502B2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12 children resulted HIV positive. </a:t>
          </a:r>
        </a:p>
        <a:p>
          <a:endParaRPr lang="en-US" sz="1800" b="1" dirty="0">
            <a:solidFill>
              <a:schemeClr val="tx1"/>
            </a:solidFill>
          </a:endParaRPr>
        </a:p>
        <a:p>
          <a:r>
            <a:rPr lang="en-US" sz="1800" b="1" dirty="0">
              <a:solidFill>
                <a:schemeClr val="tx1"/>
              </a:solidFill>
            </a:rPr>
            <a:t>The RDT kits were not WHO approved</a:t>
          </a:r>
          <a:endParaRPr lang="en-GB" sz="1800" b="1" dirty="0">
            <a:solidFill>
              <a:schemeClr val="tx1"/>
            </a:solidFill>
          </a:endParaRPr>
        </a:p>
        <a:p>
          <a:endParaRPr lang="en-GB" sz="1300" b="1" dirty="0">
            <a:solidFill>
              <a:schemeClr val="bg1"/>
            </a:solidFill>
          </a:endParaRPr>
        </a:p>
      </dgm:t>
    </dgm:pt>
    <dgm:pt modelId="{CF7CD1FE-52B9-4BDD-83E7-23ED7192F539}" type="parTrans" cxnId="{B9FECDF9-2201-4A55-8631-A1C2A8987B5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07B3DC5-421B-40A6-BF7E-9662275A26BC}" type="sibTrans" cxnId="{B9FECDF9-2201-4A55-8631-A1C2A8987B58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6A59595-FC34-42F2-8FC1-26987336BF80}" type="pres">
      <dgm:prSet presAssocID="{6AFB41A2-C1AB-4F81-8DBC-EC8F3110F19D}" presName="CompostProcess" presStyleCnt="0">
        <dgm:presLayoutVars>
          <dgm:dir/>
          <dgm:resizeHandles val="exact"/>
        </dgm:presLayoutVars>
      </dgm:prSet>
      <dgm:spPr/>
    </dgm:pt>
    <dgm:pt modelId="{6DBE7000-83A6-4B62-AD38-98DA5BA4161F}" type="pres">
      <dgm:prSet presAssocID="{6AFB41A2-C1AB-4F81-8DBC-EC8F3110F19D}" presName="arrow" presStyleLbl="bgShp" presStyleIdx="0" presStyleCnt="1" custScaleX="100186" custScaleY="90283" custLinFactNeighborX="-341" custLinFactNeighborY="878"/>
      <dgm:spPr/>
    </dgm:pt>
    <dgm:pt modelId="{624BF9B8-26D0-4E50-A9DC-5BBD34C8F723}" type="pres">
      <dgm:prSet presAssocID="{6AFB41A2-C1AB-4F81-8DBC-EC8F3110F19D}" presName="linearProcess" presStyleCnt="0"/>
      <dgm:spPr/>
    </dgm:pt>
    <dgm:pt modelId="{ACAB8665-F18C-4DBF-8B0B-993CBD947FD9}" type="pres">
      <dgm:prSet presAssocID="{03160223-77FF-4908-90AD-25BD6CBD6CA8}" presName="textNode" presStyleLbl="node1" presStyleIdx="0" presStyleCnt="5" custScaleY="123724">
        <dgm:presLayoutVars>
          <dgm:bulletEnabled val="1"/>
        </dgm:presLayoutVars>
      </dgm:prSet>
      <dgm:spPr/>
    </dgm:pt>
    <dgm:pt modelId="{D069F43D-89A3-4977-9750-7745A74D1BAC}" type="pres">
      <dgm:prSet presAssocID="{982AB122-7066-410D-A6A1-370D66F6A1CB}" presName="sibTrans" presStyleCnt="0"/>
      <dgm:spPr/>
    </dgm:pt>
    <dgm:pt modelId="{EBC6DE01-C84F-47B2-9EA8-20FA09B853B2}" type="pres">
      <dgm:prSet presAssocID="{DCC2BF8F-88F5-4FB4-9220-83F2B01502B2}" presName="textNode" presStyleLbl="node1" presStyleIdx="1" presStyleCnt="5" custScaleY="123724">
        <dgm:presLayoutVars>
          <dgm:bulletEnabled val="1"/>
        </dgm:presLayoutVars>
      </dgm:prSet>
      <dgm:spPr/>
    </dgm:pt>
    <dgm:pt modelId="{E4C8FF87-884E-4807-AA5E-4932389245D7}" type="pres">
      <dgm:prSet presAssocID="{707B3DC5-421B-40A6-BF7E-9662275A26BC}" presName="sibTrans" presStyleCnt="0"/>
      <dgm:spPr/>
    </dgm:pt>
    <dgm:pt modelId="{12977C06-A73D-45F2-987E-9855BDB18FC9}" type="pres">
      <dgm:prSet presAssocID="{EB7FE616-10DA-4BAA-B491-1845D0A1E96D}" presName="textNode" presStyleLbl="node1" presStyleIdx="2" presStyleCnt="5" custScaleY="123724">
        <dgm:presLayoutVars>
          <dgm:bulletEnabled val="1"/>
        </dgm:presLayoutVars>
      </dgm:prSet>
      <dgm:spPr/>
    </dgm:pt>
    <dgm:pt modelId="{928B3387-A3F8-4F3F-8802-97AB92771A5C}" type="pres">
      <dgm:prSet presAssocID="{AB7CFE74-E494-49F0-A2FA-3AEEC861DC90}" presName="sibTrans" presStyleCnt="0"/>
      <dgm:spPr/>
    </dgm:pt>
    <dgm:pt modelId="{DA9EB746-E291-472D-B3C5-5F47F1B75DDF}" type="pres">
      <dgm:prSet presAssocID="{A642E1B7-5A53-436C-91B4-10709A9D809C}" presName="textNode" presStyleLbl="node1" presStyleIdx="3" presStyleCnt="5" custScaleY="123724" custLinFactNeighborX="17478">
        <dgm:presLayoutVars>
          <dgm:bulletEnabled val="1"/>
        </dgm:presLayoutVars>
      </dgm:prSet>
      <dgm:spPr/>
    </dgm:pt>
    <dgm:pt modelId="{9C4CE67E-EC9E-48A7-8A7B-17394DBD904F}" type="pres">
      <dgm:prSet presAssocID="{CE990D8E-F684-4B54-9DEE-4492EF25682E}" presName="sibTrans" presStyleCnt="0"/>
      <dgm:spPr/>
    </dgm:pt>
    <dgm:pt modelId="{4A71FF67-420F-46EA-88F5-4123958361DC}" type="pres">
      <dgm:prSet presAssocID="{75D30533-A377-48BD-BCB4-48DC8A5E4FE4}" presName="textNode" presStyleLbl="node1" presStyleIdx="4" presStyleCnt="5" custScaleY="123356">
        <dgm:presLayoutVars>
          <dgm:bulletEnabled val="1"/>
        </dgm:presLayoutVars>
      </dgm:prSet>
      <dgm:spPr/>
    </dgm:pt>
  </dgm:ptLst>
  <dgm:cxnLst>
    <dgm:cxn modelId="{0D8EC000-DB83-461D-9329-0CC9E2F679F1}" srcId="{6AFB41A2-C1AB-4F81-8DBC-EC8F3110F19D}" destId="{A642E1B7-5A53-436C-91B4-10709A9D809C}" srcOrd="3" destOrd="0" parTransId="{12B41C49-2DF5-44CA-994D-2CE3D27E91F5}" sibTransId="{CE990D8E-F684-4B54-9DEE-4492EF25682E}"/>
    <dgm:cxn modelId="{7FF00F21-1FBA-495B-BFB6-448D706116DD}" srcId="{6AFB41A2-C1AB-4F81-8DBC-EC8F3110F19D}" destId="{EB7FE616-10DA-4BAA-B491-1845D0A1E96D}" srcOrd="2" destOrd="0" parTransId="{A8E40F07-5630-4750-8F6E-6B3057DF68EA}" sibTransId="{AB7CFE74-E494-49F0-A2FA-3AEEC861DC90}"/>
    <dgm:cxn modelId="{CF561B36-62BA-493B-B870-53825DF30BD5}" type="presOf" srcId="{6AFB41A2-C1AB-4F81-8DBC-EC8F3110F19D}" destId="{96A59595-FC34-42F2-8FC1-26987336BF80}" srcOrd="0" destOrd="0" presId="urn:microsoft.com/office/officeart/2005/8/layout/hProcess9"/>
    <dgm:cxn modelId="{01840C3D-74B3-4DC0-8742-F6E159349243}" type="presOf" srcId="{EB7FE616-10DA-4BAA-B491-1845D0A1E96D}" destId="{12977C06-A73D-45F2-987E-9855BDB18FC9}" srcOrd="0" destOrd="0" presId="urn:microsoft.com/office/officeart/2005/8/layout/hProcess9"/>
    <dgm:cxn modelId="{076A3664-2DAC-434D-8A55-01CB885F8334}" type="presOf" srcId="{03160223-77FF-4908-90AD-25BD6CBD6CA8}" destId="{ACAB8665-F18C-4DBF-8B0B-993CBD947FD9}" srcOrd="0" destOrd="0" presId="urn:microsoft.com/office/officeart/2005/8/layout/hProcess9"/>
    <dgm:cxn modelId="{9F0D135A-39A2-4793-8CC5-9051E5314FC7}" srcId="{6AFB41A2-C1AB-4F81-8DBC-EC8F3110F19D}" destId="{03160223-77FF-4908-90AD-25BD6CBD6CA8}" srcOrd="0" destOrd="0" parTransId="{22DEDF62-7EFD-4CEA-9735-0030C0CB98A8}" sibTransId="{982AB122-7066-410D-A6A1-370D66F6A1CB}"/>
    <dgm:cxn modelId="{CB806AA7-F7F7-46C8-8991-CEB0957E5245}" srcId="{6AFB41A2-C1AB-4F81-8DBC-EC8F3110F19D}" destId="{75D30533-A377-48BD-BCB4-48DC8A5E4FE4}" srcOrd="4" destOrd="0" parTransId="{B73906B0-1656-46C4-BFAB-A1615E37148B}" sibTransId="{17FDF6B8-C75C-4D49-9633-AD4F5E76AD92}"/>
    <dgm:cxn modelId="{569309C8-DADB-43A7-B82D-AADF88188D67}" type="presOf" srcId="{DCC2BF8F-88F5-4FB4-9220-83F2B01502B2}" destId="{EBC6DE01-C84F-47B2-9EA8-20FA09B853B2}" srcOrd="0" destOrd="0" presId="urn:microsoft.com/office/officeart/2005/8/layout/hProcess9"/>
    <dgm:cxn modelId="{A1FC7ED9-4F97-4ED4-B8FE-736518CBDF8C}" type="presOf" srcId="{75D30533-A377-48BD-BCB4-48DC8A5E4FE4}" destId="{4A71FF67-420F-46EA-88F5-4123958361DC}" srcOrd="0" destOrd="0" presId="urn:microsoft.com/office/officeart/2005/8/layout/hProcess9"/>
    <dgm:cxn modelId="{234179F7-C6FE-4063-9BCB-17B7778787F1}" type="presOf" srcId="{A642E1B7-5A53-436C-91B4-10709A9D809C}" destId="{DA9EB746-E291-472D-B3C5-5F47F1B75DDF}" srcOrd="0" destOrd="0" presId="urn:microsoft.com/office/officeart/2005/8/layout/hProcess9"/>
    <dgm:cxn modelId="{B9FECDF9-2201-4A55-8631-A1C2A8987B58}" srcId="{6AFB41A2-C1AB-4F81-8DBC-EC8F3110F19D}" destId="{DCC2BF8F-88F5-4FB4-9220-83F2B01502B2}" srcOrd="1" destOrd="0" parTransId="{CF7CD1FE-52B9-4BDD-83E7-23ED7192F539}" sibTransId="{707B3DC5-421B-40A6-BF7E-9662275A26BC}"/>
    <dgm:cxn modelId="{0197D778-A3D9-4476-AA7D-0972B051DA3B}" type="presParOf" srcId="{96A59595-FC34-42F2-8FC1-26987336BF80}" destId="{6DBE7000-83A6-4B62-AD38-98DA5BA4161F}" srcOrd="0" destOrd="0" presId="urn:microsoft.com/office/officeart/2005/8/layout/hProcess9"/>
    <dgm:cxn modelId="{67FC9A63-EB02-438D-B2FF-8DB16495A786}" type="presParOf" srcId="{96A59595-FC34-42F2-8FC1-26987336BF80}" destId="{624BF9B8-26D0-4E50-A9DC-5BBD34C8F723}" srcOrd="1" destOrd="0" presId="urn:microsoft.com/office/officeart/2005/8/layout/hProcess9"/>
    <dgm:cxn modelId="{3E9CC824-7ADF-4D5E-8FA9-ACF99419B056}" type="presParOf" srcId="{624BF9B8-26D0-4E50-A9DC-5BBD34C8F723}" destId="{ACAB8665-F18C-4DBF-8B0B-993CBD947FD9}" srcOrd="0" destOrd="0" presId="urn:microsoft.com/office/officeart/2005/8/layout/hProcess9"/>
    <dgm:cxn modelId="{CC888CF2-8003-4865-8210-65445A50179D}" type="presParOf" srcId="{624BF9B8-26D0-4E50-A9DC-5BBD34C8F723}" destId="{D069F43D-89A3-4977-9750-7745A74D1BAC}" srcOrd="1" destOrd="0" presId="urn:microsoft.com/office/officeart/2005/8/layout/hProcess9"/>
    <dgm:cxn modelId="{80CC7336-D80D-4AC9-BE31-F40923D25E16}" type="presParOf" srcId="{624BF9B8-26D0-4E50-A9DC-5BBD34C8F723}" destId="{EBC6DE01-C84F-47B2-9EA8-20FA09B853B2}" srcOrd="2" destOrd="0" presId="urn:microsoft.com/office/officeart/2005/8/layout/hProcess9"/>
    <dgm:cxn modelId="{80EE5627-D209-4C7E-8698-ADB0F9163F6C}" type="presParOf" srcId="{624BF9B8-26D0-4E50-A9DC-5BBD34C8F723}" destId="{E4C8FF87-884E-4807-AA5E-4932389245D7}" srcOrd="3" destOrd="0" presId="urn:microsoft.com/office/officeart/2005/8/layout/hProcess9"/>
    <dgm:cxn modelId="{3A06B6C7-774F-4C07-8A8B-B1B949436432}" type="presParOf" srcId="{624BF9B8-26D0-4E50-A9DC-5BBD34C8F723}" destId="{12977C06-A73D-45F2-987E-9855BDB18FC9}" srcOrd="4" destOrd="0" presId="urn:microsoft.com/office/officeart/2005/8/layout/hProcess9"/>
    <dgm:cxn modelId="{31223E77-3BDB-4FC0-A080-476ED5E60019}" type="presParOf" srcId="{624BF9B8-26D0-4E50-A9DC-5BBD34C8F723}" destId="{928B3387-A3F8-4F3F-8802-97AB92771A5C}" srcOrd="5" destOrd="0" presId="urn:microsoft.com/office/officeart/2005/8/layout/hProcess9"/>
    <dgm:cxn modelId="{AC2A8065-3A1F-4234-829F-FBD013324732}" type="presParOf" srcId="{624BF9B8-26D0-4E50-A9DC-5BBD34C8F723}" destId="{DA9EB746-E291-472D-B3C5-5F47F1B75DDF}" srcOrd="6" destOrd="0" presId="urn:microsoft.com/office/officeart/2005/8/layout/hProcess9"/>
    <dgm:cxn modelId="{E2EF78CC-9D7A-42F6-9EBA-27878C4AEB58}" type="presParOf" srcId="{624BF9B8-26D0-4E50-A9DC-5BBD34C8F723}" destId="{9C4CE67E-EC9E-48A7-8A7B-17394DBD904F}" srcOrd="7" destOrd="0" presId="urn:microsoft.com/office/officeart/2005/8/layout/hProcess9"/>
    <dgm:cxn modelId="{BEE82FE5-590A-479C-BB04-D6D7A2B63BCA}" type="presParOf" srcId="{624BF9B8-26D0-4E50-A9DC-5BBD34C8F723}" destId="{4A71FF67-420F-46EA-88F5-4123958361D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E7000-83A6-4B62-AD38-98DA5BA4161F}">
      <dsp:nvSpPr>
        <dsp:cNvPr id="0" name=""/>
        <dsp:cNvSpPr/>
      </dsp:nvSpPr>
      <dsp:spPr>
        <a:xfrm>
          <a:off x="808049" y="497594"/>
          <a:ext cx="9649552" cy="4040712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CAB8665-F18C-4DBF-8B0B-993CBD947FD9}">
      <dsp:nvSpPr>
        <dsp:cNvPr id="0" name=""/>
        <dsp:cNvSpPr/>
      </dsp:nvSpPr>
      <dsp:spPr>
        <a:xfrm>
          <a:off x="9423" y="1492829"/>
          <a:ext cx="2012412" cy="24533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3</a:t>
          </a:r>
          <a:r>
            <a:rPr lang="en-US" sz="1800" b="1" kern="1200" baseline="30000" dirty="0">
              <a:solidFill>
                <a:schemeClr val="tx1"/>
              </a:solidFill>
            </a:rPr>
            <a:t>rd</a:t>
          </a:r>
          <a:r>
            <a:rPr lang="en-US" sz="1800" b="1" kern="1200" dirty="0">
              <a:solidFill>
                <a:schemeClr val="tx1"/>
              </a:solidFill>
            </a:rPr>
            <a:t> of April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Unusually high number of  recurrently sick children aged 7m-8y visited  by a local GP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107661" y="1591067"/>
        <a:ext cx="1815936" cy="2256876"/>
      </dsp:txXfrm>
    </dsp:sp>
    <dsp:sp modelId="{EBC6DE01-C84F-47B2-9EA8-20FA09B853B2}">
      <dsp:nvSpPr>
        <dsp:cNvPr id="0" name=""/>
        <dsp:cNvSpPr/>
      </dsp:nvSpPr>
      <dsp:spPr>
        <a:xfrm>
          <a:off x="2334443" y="1492829"/>
          <a:ext cx="2012412" cy="2453352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12 children resulted HIV positive.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The RDT kits were not WHO approved</a:t>
          </a:r>
          <a:endParaRPr lang="en-GB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b="1" kern="1200" dirty="0">
            <a:solidFill>
              <a:schemeClr val="bg1"/>
            </a:solidFill>
          </a:endParaRPr>
        </a:p>
      </dsp:txBody>
      <dsp:txXfrm>
        <a:off x="2432681" y="1591067"/>
        <a:ext cx="1815936" cy="2256876"/>
      </dsp:txXfrm>
    </dsp:sp>
    <dsp:sp modelId="{12977C06-A73D-45F2-987E-9855BDB18FC9}">
      <dsp:nvSpPr>
        <dsp:cNvPr id="0" name=""/>
        <dsp:cNvSpPr/>
      </dsp:nvSpPr>
      <dsp:spPr>
        <a:xfrm>
          <a:off x="4659463" y="1492829"/>
          <a:ext cx="2012412" cy="2453352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Sample were sent to the SACP Referral Lab at Larkana,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5 confirmed HIV+ by RDT (ages 9m-8y)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4757701" y="1591067"/>
        <a:ext cx="1815936" cy="2256876"/>
      </dsp:txXfrm>
    </dsp:sp>
    <dsp:sp modelId="{DA9EB746-E291-472D-B3C5-5F47F1B75DDF}">
      <dsp:nvSpPr>
        <dsp:cNvPr id="0" name=""/>
        <dsp:cNvSpPr/>
      </dsp:nvSpPr>
      <dsp:spPr>
        <a:xfrm>
          <a:off x="7039120" y="1492829"/>
          <a:ext cx="2012412" cy="2453352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Parents   Screened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 No one was found to be HIV positive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7137358" y="1591067"/>
        <a:ext cx="1815936" cy="2256876"/>
      </dsp:txXfrm>
    </dsp:sp>
    <dsp:sp modelId="{4A71FF67-420F-46EA-88F5-4123958361DC}">
      <dsp:nvSpPr>
        <dsp:cNvPr id="0" name=""/>
        <dsp:cNvSpPr/>
      </dsp:nvSpPr>
      <dsp:spPr>
        <a:xfrm>
          <a:off x="9309503" y="1496477"/>
          <a:ext cx="2012412" cy="244605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Voluntary HIV Screening of General Pop. at Ratodero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In support of district &amp; health administration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9407741" y="1594715"/>
        <a:ext cx="1815936" cy="2249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0.34422</cdr:x>
      <cdr:y>0.20957</cdr:y>
    </cdr:from>
    <cdr:to>
      <cdr:x>0.47051</cdr:x>
      <cdr:y>0.44193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BC27B86-5CFB-43C6-8DE6-26D25F06BA20}"/>
            </a:ext>
          </a:extLst>
        </cdr:cNvPr>
        <cdr:cNvSpPr txBox="1"/>
      </cdr:nvSpPr>
      <cdr:spPr>
        <a:xfrm xmlns:a="http://schemas.openxmlformats.org/drawingml/2006/main">
          <a:off x="4157374" y="904353"/>
          <a:ext cx="1525265" cy="10027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WHO designates GRADE 2 emergency</a:t>
          </a:r>
        </a:p>
        <a:p xmlns:a="http://schemas.openxmlformats.org/drawingml/2006/main">
          <a:r>
            <a:rPr lang="en-US" sz="1400" b="1" dirty="0"/>
            <a:t>25 May 2019</a:t>
          </a:r>
        </a:p>
      </cdr:txBody>
    </cdr:sp>
  </cdr:relSizeAnchor>
  <cdr:relSizeAnchor xmlns:cdr="http://schemas.openxmlformats.org/drawingml/2006/chartDrawing">
    <cdr:from>
      <cdr:x>0.39388</cdr:x>
      <cdr:y>0.44193</cdr:y>
    </cdr:from>
    <cdr:to>
      <cdr:x>0.39388</cdr:x>
      <cdr:y>0.82743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61DEC48-2240-444F-B95A-9F860680A948}"/>
            </a:ext>
          </a:extLst>
        </cdr:cNvPr>
        <cdr:cNvCxnSpPr/>
      </cdr:nvCxnSpPr>
      <cdr:spPr>
        <a:xfrm xmlns:a="http://schemas.openxmlformats.org/drawingml/2006/main">
          <a:off x="4757222" y="1907078"/>
          <a:ext cx="0" cy="166354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0.47324</cdr:x>
      <cdr:y>0.21982</cdr:y>
    </cdr:from>
    <cdr:to>
      <cdr:x>0.65841</cdr:x>
      <cdr:y>0.30152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FC0881E-7C76-49BD-9167-826D03DC123B}"/>
            </a:ext>
          </a:extLst>
        </cdr:cNvPr>
        <cdr:cNvSpPr txBox="1"/>
      </cdr:nvSpPr>
      <cdr:spPr>
        <a:xfrm xmlns:a="http://schemas.openxmlformats.org/drawingml/2006/main">
          <a:off x="5715691" y="948611"/>
          <a:ext cx="2236424" cy="35253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WHO/GOARN Mission 1</a:t>
          </a:r>
        </a:p>
        <a:p xmlns:a="http://schemas.openxmlformats.org/drawingml/2006/main">
          <a:r>
            <a:rPr lang="en-US" dirty="0"/>
            <a:t>28 May – 17 June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0.66992</cdr:x>
      <cdr:y>0.22138</cdr:y>
    </cdr:from>
    <cdr:to>
      <cdr:x>0.83081</cdr:x>
      <cdr:y>0.30407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19B98E6-D940-4054-856B-6BD720ED9818}"/>
            </a:ext>
          </a:extLst>
        </cdr:cNvPr>
        <cdr:cNvSpPr txBox="1"/>
      </cdr:nvSpPr>
      <cdr:spPr>
        <a:xfrm xmlns:a="http://schemas.openxmlformats.org/drawingml/2006/main">
          <a:off x="8091050" y="955343"/>
          <a:ext cx="1943252" cy="35682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WHO/GOARN Mission 2</a:t>
          </a:r>
        </a:p>
        <a:p xmlns:a="http://schemas.openxmlformats.org/drawingml/2006/main">
          <a:r>
            <a:rPr lang="en-US" dirty="0"/>
            <a:t>15 June – 30 June 2019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0.84085</cdr:x>
      <cdr:y>0.22394</cdr:y>
    </cdr:from>
    <cdr:to>
      <cdr:x>1</cdr:x>
      <cdr:y>0.30918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D19B98E6-D940-4054-856B-6BD720ED9818}"/>
            </a:ext>
          </a:extLst>
        </cdr:cNvPr>
        <cdr:cNvSpPr txBox="1"/>
      </cdr:nvSpPr>
      <cdr:spPr>
        <a:xfrm xmlns:a="http://schemas.openxmlformats.org/drawingml/2006/main">
          <a:off x="10155487" y="966360"/>
          <a:ext cx="1922214" cy="36784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HIV Outbreak response plan…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B45EA-E58F-4C87-B986-8E46FF03E509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D6E0D-907D-4D9A-9307-8AB19321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468">
              <a:defRPr/>
            </a:pPr>
            <a:fld id="{F787805B-670B-469D-959D-1580A4B898B0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56468">
                <a:defRPr/>
              </a:pPr>
              <a:t>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9971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18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contamination of syringes with 25-50 </a:t>
            </a:r>
            <a:r>
              <a:rPr lang="el-GR" dirty="0"/>
              <a:t>μ</a:t>
            </a:r>
            <a:r>
              <a:rPr lang="en-US" dirty="0"/>
              <a:t>L of infected blood, infective HIV virus remained:</a:t>
            </a:r>
          </a:p>
          <a:p>
            <a:pPr lvl="1"/>
            <a:r>
              <a:rPr lang="en-US" dirty="0"/>
              <a:t>in 2 of 4 syringes </a:t>
            </a:r>
            <a:r>
              <a:rPr lang="en-US" u="sng" dirty="0"/>
              <a:t>after 3 water flushes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 2 of 4 syringes virus </a:t>
            </a:r>
            <a:r>
              <a:rPr lang="en-US" u="sng" dirty="0"/>
              <a:t>after 3 hours and 12 water flushes</a:t>
            </a:r>
          </a:p>
          <a:p>
            <a:pPr lvl="1"/>
            <a:r>
              <a:rPr lang="en-US" dirty="0"/>
              <a:t>in 1 of 4 syringes after flushing with full-strength household bleach (5.25% sodium hypochlorite)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D6E0D-907D-4D9A-9307-8AB1932154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6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</a:rPr>
              <a:t>Exposed needles and sharps were observed in patient wards.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75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</a:rPr>
              <a:t>Proper waste management is not in place in any of the facilities.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485A15-B6B4-4E8F-B208-EB38BDE5E6F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8703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datahub.org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microsoft.com/office/2007/relationships/hdphoto" Target="../media/hdphoto2.wdp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2.xm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hyperlink" Target="http://www.aidsdatahub.org/" TargetMode="External"/><Relationship Id="rId4" Type="http://schemas.openxmlformats.org/officeDocument/2006/relationships/image" Target="../media/image6.png"/><Relationship Id="rId9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kistantoday.com.pk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931" y="1709164"/>
            <a:ext cx="10331669" cy="1002153"/>
          </a:xfrm>
        </p:spPr>
        <p:txBody>
          <a:bodyPr>
            <a:normAutofit/>
          </a:bodyPr>
          <a:lstStyle/>
          <a:p>
            <a:r>
              <a:rPr lang="en-US" sz="4800" dirty="0"/>
              <a:t>Pakistan – HIV Outbreak Response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015" y="5167746"/>
            <a:ext cx="11792606" cy="1077665"/>
          </a:xfrm>
        </p:spPr>
        <p:txBody>
          <a:bodyPr>
            <a:normAutofit fontScale="92500" lnSpcReduction="20000"/>
          </a:bodyPr>
          <a:lstStyle/>
          <a:p>
            <a:endParaRPr lang="en-US" sz="2400" b="1" dirty="0"/>
          </a:p>
          <a:p>
            <a:r>
              <a:rPr lang="en-US" sz="2400" b="1" dirty="0"/>
              <a:t>Saqib Ali Shaikh,</a:t>
            </a:r>
          </a:p>
          <a:p>
            <a:r>
              <a:rPr lang="en-US" sz="2400" b="1" dirty="0"/>
              <a:t> Deputy Manager Sindh AIDS Control Program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AD158-895C-4B23-9145-9E957F61E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62"/>
          <a:stretch/>
        </p:blipFill>
        <p:spPr>
          <a:xfrm>
            <a:off x="4037707" y="2744763"/>
            <a:ext cx="3955409" cy="2536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F9526-B7F4-4EA0-9685-8E91E0B60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17965"/>
            <a:ext cx="10691040" cy="91247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itchFamily="34" charset="0"/>
              </a:rPr>
              <a:t>Summary -  Screening Data, 23 July 2019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B7FB33-8159-E340-B9DB-32C39074B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16640"/>
              </p:ext>
            </p:extLst>
          </p:nvPr>
        </p:nvGraphicFramePr>
        <p:xfrm>
          <a:off x="176463" y="770022"/>
          <a:ext cx="11547512" cy="4964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7885">
                  <a:extLst>
                    <a:ext uri="{9D8B030D-6E8A-4147-A177-3AD203B41FA5}">
                      <a16:colId xmlns:a16="http://schemas.microsoft.com/office/drawing/2014/main" val="2840026455"/>
                    </a:ext>
                  </a:extLst>
                </a:gridCol>
                <a:gridCol w="2886515">
                  <a:extLst>
                    <a:ext uri="{9D8B030D-6E8A-4147-A177-3AD203B41FA5}">
                      <a16:colId xmlns:a16="http://schemas.microsoft.com/office/drawing/2014/main" val="3337884333"/>
                    </a:ext>
                  </a:extLst>
                </a:gridCol>
                <a:gridCol w="301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r>
                        <a:rPr lang="en-GB" sz="2800" baseline="0" dirty="0">
                          <a:solidFill>
                            <a:schemeClr val="tx1"/>
                          </a:solidFill>
                          <a:effectLst/>
                        </a:rPr>
                        <a:t> Screened 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</a:rPr>
                        <a:t>30, 518</a:t>
                      </a:r>
                      <a:endParaRPr lang="en-US" sz="2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933369"/>
                  </a:ext>
                </a:extLst>
              </a:tr>
              <a:tr h="6013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HIV +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956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380632"/>
                  </a:ext>
                </a:extLst>
              </a:tr>
              <a:tr h="84370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  Adult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   Children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7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Registered for Treatment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*as on 23 july2019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753391"/>
                  </a:ext>
                </a:extLst>
              </a:tr>
              <a:tr h="85044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136   Adult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718   Children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on Treatment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*as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on 23 July 2019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693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708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   Adult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562  Children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463" y="5734871"/>
            <a:ext cx="833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: Screening Data, Ratodero &amp; HIV Treatment Center (Adult &amp; Pediatrics) Larkana </a:t>
            </a:r>
          </a:p>
        </p:txBody>
      </p:sp>
    </p:spTree>
    <p:extLst>
      <p:ext uri="{BB962C8B-B14F-4D97-AF65-F5344CB8AC3E}">
        <p14:creationId xmlns:p14="http://schemas.microsoft.com/office/powerpoint/2010/main" val="1617510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70"/>
            <a:ext cx="10515600" cy="68995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rial" pitchFamily="34" charset="0"/>
              </a:rPr>
              <a:t>WHO Mission in Response to HIV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5122"/>
            <a:ext cx="12192000" cy="61328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600" dirty="0"/>
              <a:t>WHO Mission - International experts on HIV visited Larkana for around 04 weeks 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Investigation was carried out in 04 different directions to assess:</a:t>
            </a:r>
          </a:p>
          <a:p>
            <a:pPr marL="457200" lvl="1" indent="0">
              <a:buNone/>
            </a:pPr>
            <a:endParaRPr lang="en-US" sz="2600" dirty="0"/>
          </a:p>
          <a:p>
            <a:pPr marL="914400" lvl="1" indent="-457200">
              <a:buAutoNum type="arabicPeriod"/>
            </a:pPr>
            <a:r>
              <a:rPr lang="en-US" sz="2600" dirty="0"/>
              <a:t>Epidemic </a:t>
            </a:r>
          </a:p>
          <a:p>
            <a:pPr marL="914400" lvl="1" indent="-457200">
              <a:buAutoNum type="arabicPeriod"/>
            </a:pPr>
            <a:r>
              <a:rPr lang="en-US" sz="2600" dirty="0"/>
              <a:t>Treatment and Testing </a:t>
            </a:r>
          </a:p>
          <a:p>
            <a:pPr marL="914400" lvl="1" indent="-457200">
              <a:buAutoNum type="arabicPeriod"/>
            </a:pPr>
            <a:r>
              <a:rPr lang="en-US" sz="2600" dirty="0"/>
              <a:t>Infection Prevention </a:t>
            </a:r>
          </a:p>
          <a:p>
            <a:pPr marL="914400" lvl="1" indent="-457200">
              <a:buAutoNum type="arabicPeriod"/>
            </a:pPr>
            <a:r>
              <a:rPr lang="en-US" sz="2600" dirty="0"/>
              <a:t>Community response</a:t>
            </a:r>
          </a:p>
          <a:p>
            <a:pPr marL="457200" lvl="1" indent="0">
              <a:buNone/>
            </a:pPr>
            <a:r>
              <a:rPr lang="en-US" sz="26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1922C1-3D32-6646-BDC4-6404152D373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95" y="2422358"/>
            <a:ext cx="7636042" cy="359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FD00-D416-435E-90EE-FC2C2130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236573"/>
            <a:ext cx="10691040" cy="84830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</a:rPr>
              <a:t>Findings of WHO Mission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3465-D722-4FDB-A0C5-B559CFBAF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084881"/>
            <a:ext cx="11406218" cy="489025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Iatrogenic transmission via unsafe injection practices and poor infection control practices in clinics &amp; hospitals </a:t>
            </a:r>
            <a:r>
              <a:rPr lang="en-US" b="1" i="1" dirty="0"/>
              <a:t>is likely to be the most important driver of the outbreak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Transmission from mothers, high-risk groups, or traditional community practices do not explain this outbreak</a:t>
            </a:r>
          </a:p>
          <a:p>
            <a:endParaRPr lang="en-US" b="1" i="1" dirty="0"/>
          </a:p>
          <a:p>
            <a:r>
              <a:rPr lang="en-US" dirty="0"/>
              <a:t>Other sources of infection, such as blood transfusions, may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have contributed to the number of cases</a:t>
            </a:r>
          </a:p>
          <a:p>
            <a:endParaRPr lang="en-US" dirty="0"/>
          </a:p>
          <a:p>
            <a:r>
              <a:rPr lang="en-US" dirty="0"/>
              <a:t>Further investigation needed such as Phylogenetic / genomic analysis, case control study, HIV </a:t>
            </a:r>
            <a:r>
              <a:rPr lang="en-US" dirty="0" err="1"/>
              <a:t>recency</a:t>
            </a:r>
            <a:r>
              <a:rPr lang="en-US" dirty="0"/>
              <a:t> testing &amp; Population-based household survey in Ratodero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11908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70133-EB45-4E74-AE8F-CEFC84CA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of HIV Transmission from injecting </a:t>
            </a:r>
            <a:r>
              <a:rPr lang="en-US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equipmen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E963A-6DE1-4218-9A5C-59EA39D54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49" y="1417639"/>
            <a:ext cx="11268501" cy="4648201"/>
          </a:xfrm>
        </p:spPr>
        <p:txBody>
          <a:bodyPr>
            <a:normAutofit/>
          </a:bodyPr>
          <a:lstStyle/>
          <a:p>
            <a:r>
              <a:rPr lang="en-US" dirty="0"/>
              <a:t>HIV transmission efficiency </a:t>
            </a:r>
          </a:p>
          <a:p>
            <a:pPr lvl="1"/>
            <a:r>
              <a:rPr lang="en-US" b="1" dirty="0"/>
              <a:t>0.5% to 3% </a:t>
            </a:r>
            <a:r>
              <a:rPr lang="en-US" dirty="0"/>
              <a:t>for injections with small- to large-bore needles</a:t>
            </a:r>
          </a:p>
          <a:p>
            <a:pPr lvl="1"/>
            <a:r>
              <a:rPr lang="en-US" b="1" dirty="0"/>
              <a:t>10% to 20% </a:t>
            </a:r>
            <a:r>
              <a:rPr lang="en-US" dirty="0"/>
              <a:t>for procedures such as maintaining IV lines, phlebotomy</a:t>
            </a:r>
          </a:p>
          <a:p>
            <a:r>
              <a:rPr lang="en-US" dirty="0"/>
              <a:t>IV and IM injections can be potential source</a:t>
            </a:r>
          </a:p>
          <a:p>
            <a:pPr lvl="1"/>
            <a:r>
              <a:rPr lang="en-US" dirty="0"/>
              <a:t>Blood in </a:t>
            </a:r>
            <a:r>
              <a:rPr lang="en-US" b="1" dirty="0"/>
              <a:t>the syringe’s “dead space</a:t>
            </a:r>
            <a:r>
              <a:rPr lang="en-US" dirty="0"/>
              <a:t>” and in the needle</a:t>
            </a:r>
          </a:p>
          <a:p>
            <a:pPr lvl="1"/>
            <a:r>
              <a:rPr lang="en-US" dirty="0"/>
              <a:t>Virus may remain viable more than a month at 22°C and for a week at 32 °C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8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9CA0-7541-49A0-82CE-6E2AF878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Iatrogenic Outbreaks Reported in the Literature in Countries Other than Pakistan [N=8]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BF3032-79D8-40A7-82A6-F101B3065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65904"/>
              </p:ext>
            </p:extLst>
          </p:nvPr>
        </p:nvGraphicFramePr>
        <p:xfrm>
          <a:off x="500810" y="1551360"/>
          <a:ext cx="11074400" cy="429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231">
                  <a:extLst>
                    <a:ext uri="{9D8B030D-6E8A-4147-A177-3AD203B41FA5}">
                      <a16:colId xmlns:a16="http://schemas.microsoft.com/office/drawing/2014/main" val="15630730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162971096"/>
                    </a:ext>
                  </a:extLst>
                </a:gridCol>
                <a:gridCol w="2555631">
                  <a:extLst>
                    <a:ext uri="{9D8B030D-6E8A-4147-A177-3AD203B41FA5}">
                      <a16:colId xmlns:a16="http://schemas.microsoft.com/office/drawing/2014/main" val="2087354053"/>
                    </a:ext>
                  </a:extLst>
                </a:gridCol>
                <a:gridCol w="3903784">
                  <a:extLst>
                    <a:ext uri="{9D8B030D-6E8A-4147-A177-3AD203B41FA5}">
                      <a16:colId xmlns:a16="http://schemas.microsoft.com/office/drawing/2014/main" val="3417414162"/>
                    </a:ext>
                  </a:extLst>
                </a:gridCol>
                <a:gridCol w="1551354">
                  <a:extLst>
                    <a:ext uri="{9D8B030D-6E8A-4147-A177-3AD203B41FA5}">
                      <a16:colId xmlns:a16="http://schemas.microsoft.com/office/drawing/2014/main" val="2512257333"/>
                    </a:ext>
                  </a:extLst>
                </a:gridCol>
              </a:tblGrid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Country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Year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Population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Likely Exposures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Cases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376824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Mexico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1986-1988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Plasma donors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Plasma collection equipment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281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657820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India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1987-1989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Plasma donors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Plasma collection equipment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56035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Russia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1988-1989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Children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IV lines, intramuscular injections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&gt;260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346376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Romania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Children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Injections, 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&gt;1000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53578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Egypt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1990-1991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Dialysis patients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Dialysis equipment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82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86259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Colombia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1992-1993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Dialysis patients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Dialysis equipment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391929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Libya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1997-1999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Children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IV lines, other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&gt;400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56005"/>
                  </a:ext>
                </a:extLst>
              </a:tr>
              <a:tr h="47673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Cambodia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2014-2015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General Population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Injections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242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755085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78AACE3-7559-42C2-886F-A912ED6EC4C9}"/>
              </a:ext>
            </a:extLst>
          </p:cNvPr>
          <p:cNvSpPr/>
          <p:nvPr/>
        </p:nvSpPr>
        <p:spPr bwMode="auto">
          <a:xfrm>
            <a:off x="368490" y="3429000"/>
            <a:ext cx="11315510" cy="990601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BFB4F1-570C-4439-BEA2-291F8D43E518}"/>
              </a:ext>
            </a:extLst>
          </p:cNvPr>
          <p:cNvSpPr/>
          <p:nvPr/>
        </p:nvSpPr>
        <p:spPr bwMode="auto">
          <a:xfrm>
            <a:off x="445069" y="3014449"/>
            <a:ext cx="11074400" cy="829101"/>
          </a:xfrm>
          <a:prstGeom prst="roundRect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DD37D5B-FE28-4943-8E01-FA853DF372B6}"/>
              </a:ext>
            </a:extLst>
          </p:cNvPr>
          <p:cNvSpPr/>
          <p:nvPr/>
        </p:nvSpPr>
        <p:spPr bwMode="auto">
          <a:xfrm>
            <a:off x="402661" y="4910639"/>
            <a:ext cx="11074400" cy="396000"/>
          </a:xfrm>
          <a:prstGeom prst="roundRect">
            <a:avLst/>
          </a:prstGeom>
          <a:noFill/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108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19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3592-255F-4CF8-9251-ADDEDB08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7539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</a:rPr>
              <a:t>Acute care hospitals – Preparation of injectables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FD800C0-0DAE-E94B-B657-626A1FC2A2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56" y="962526"/>
            <a:ext cx="3714750" cy="4953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6AB4D7-0669-3D4D-849A-F62F65CDE8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077" y="962526"/>
            <a:ext cx="3714750" cy="4953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17B890E-ED36-D34E-87B7-FC236E40CC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80" y="962526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26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3592-255F-4CF8-9251-ADDEDB08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104356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Acute care hospitals – Waste “management</a:t>
            </a:r>
            <a:r>
              <a:rPr lang="en-US" dirty="0">
                <a:solidFill>
                  <a:schemeClr val="accent1"/>
                </a:solidFill>
              </a:rPr>
              <a:t>”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4B67881-BB39-654E-A76F-2E661C8C49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64597" y="1470025"/>
            <a:ext cx="4953000" cy="37147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59A5B8-8E06-6047-BB66-85242FC81E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51" y="850900"/>
            <a:ext cx="3714749" cy="495299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A1F651-B7D0-BC40-B354-0DAEB5F0C8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200" y="850900"/>
            <a:ext cx="3714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0459" y="1"/>
            <a:ext cx="10691084" cy="6416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4267B2"/>
                </a:solidFill>
                <a:latin typeface="Arial" pitchFamily="34" charset="0"/>
              </a:rPr>
              <a:t>HIV Outbreak Response</a:t>
            </a:r>
            <a:endParaRPr lang="en-US" dirty="0">
              <a:solidFill>
                <a:srgbClr val="4267B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3397" y="711989"/>
            <a:ext cx="3972852" cy="1469737"/>
            <a:chOff x="0" y="0"/>
            <a:chExt cx="3908402" cy="1038987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3908402" cy="10389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0719" y="50720"/>
              <a:ext cx="3806964" cy="7354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Government</a:t>
              </a:r>
              <a:r>
                <a:rPr lang="en-US" sz="4900" kern="1200" dirty="0"/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6330" y="4537827"/>
            <a:ext cx="7494871" cy="691526"/>
            <a:chOff x="4215865" y="362576"/>
            <a:chExt cx="7494871" cy="2899409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6513596" y="-1935155"/>
              <a:ext cx="2899409" cy="749487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/>
            <p:nvPr/>
          </p:nvSpPr>
          <p:spPr>
            <a:xfrm>
              <a:off x="4215866" y="1072305"/>
              <a:ext cx="7353334" cy="1024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 </a:t>
              </a:r>
              <a:r>
                <a:rPr lang="en-US" sz="2000" b="1" kern="1200" dirty="0"/>
                <a:t>Preliminary Investigation </a:t>
              </a:r>
              <a:r>
                <a:rPr lang="en-US" sz="2000" kern="1200" dirty="0"/>
                <a:t>by FELTP (Gov. Organization)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/>
                <a:t>Detail Investigation </a:t>
              </a:r>
              <a:r>
                <a:rPr lang="en-US" sz="2000" kern="1200" dirty="0"/>
                <a:t>by Aga Khan University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45974" y="769267"/>
            <a:ext cx="7494871" cy="1578631"/>
            <a:chOff x="3844509" y="1"/>
            <a:chExt cx="7494871" cy="1178150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7002870" y="-3158360"/>
              <a:ext cx="1178150" cy="749487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3844510" y="57513"/>
              <a:ext cx="7437358" cy="976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/>
                <a:t>Mobilization of Stakeholders</a:t>
              </a:r>
              <a:br>
                <a:rPr lang="en-US" sz="2000" kern="1200" dirty="0"/>
              </a:br>
              <a:r>
                <a:rPr lang="en-US" sz="2000" kern="1200" dirty="0"/>
                <a:t>District administration, Public Health Programs, Local Partners, UN Agencies, Authorities, Health Commission &amp; Academia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/>
                <a:t>Media Sensitization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Resource Mobilization (RDTs, ARVs, HR, Equipment, Govt. Funds)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2348" y="2308891"/>
            <a:ext cx="3911353" cy="799083"/>
            <a:chOff x="34" y="989082"/>
            <a:chExt cx="3911353" cy="799083"/>
          </a:xfrm>
        </p:grpSpPr>
        <p:sp>
          <p:nvSpPr>
            <p:cNvPr id="15" name="Rounded Rectangle 14"/>
            <p:cNvSpPr/>
            <p:nvPr/>
          </p:nvSpPr>
          <p:spPr>
            <a:xfrm>
              <a:off x="34" y="989082"/>
              <a:ext cx="3911353" cy="79908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9042" y="1028090"/>
              <a:ext cx="3833337" cy="721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Screening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88935" y="2411719"/>
            <a:ext cx="7542717" cy="657247"/>
            <a:chOff x="1833" y="676810"/>
            <a:chExt cx="4215865" cy="30533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1833" y="676810"/>
              <a:ext cx="4215865" cy="305333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60723" y="825859"/>
              <a:ext cx="4007925" cy="2156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342900" lvl="0" indent="-34290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2000" b="1" kern="1200" dirty="0">
                  <a:solidFill>
                    <a:schemeClr val="tx1"/>
                  </a:solidFill>
                </a:rPr>
                <a:t>Voluntary Screening Camp </a:t>
              </a:r>
              <a:r>
                <a:rPr lang="en-US" sz="2000" kern="1200" dirty="0">
                  <a:solidFill>
                    <a:schemeClr val="tx1"/>
                  </a:solidFill>
                </a:rPr>
                <a:t>to Test HIV at Ratodero , Larkana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2348" y="3204250"/>
            <a:ext cx="3918754" cy="1193499"/>
            <a:chOff x="0" y="1474666"/>
            <a:chExt cx="3918754" cy="1193499"/>
          </a:xfrm>
        </p:grpSpPr>
        <p:sp>
          <p:nvSpPr>
            <p:cNvPr id="21" name="Rounded Rectangle 20"/>
            <p:cNvSpPr/>
            <p:nvPr/>
          </p:nvSpPr>
          <p:spPr>
            <a:xfrm>
              <a:off x="0" y="1474666"/>
              <a:ext cx="3918754" cy="11934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58262" y="1532928"/>
              <a:ext cx="3802230" cy="1076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solidFill>
                    <a:schemeClr val="tx1"/>
                  </a:solidFill>
                </a:rPr>
                <a:t>Treatment</a:t>
              </a:r>
              <a:r>
                <a:rPr lang="en-US" sz="3600" kern="1200" dirty="0"/>
                <a:t>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400099" y="3125421"/>
            <a:ext cx="7556513" cy="1302612"/>
            <a:chOff x="6250852" y="1511911"/>
            <a:chExt cx="7494871" cy="2916928"/>
          </a:xfrm>
        </p:grpSpPr>
        <p:sp>
          <p:nvSpPr>
            <p:cNvPr id="24" name="Round Same Side Corner Rectangle 23"/>
            <p:cNvSpPr/>
            <p:nvPr/>
          </p:nvSpPr>
          <p:spPr>
            <a:xfrm rot="5400000">
              <a:off x="8539824" y="-777061"/>
              <a:ext cx="2916928" cy="749487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ound Same Side Corner Rectangle 4"/>
            <p:cNvSpPr/>
            <p:nvPr/>
          </p:nvSpPr>
          <p:spPr>
            <a:xfrm>
              <a:off x="6322050" y="1830832"/>
              <a:ext cx="7352478" cy="20781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000" b="1" kern="1200" dirty="0">
                <a:solidFill>
                  <a:schemeClr val="tx1"/>
                </a:solidFill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2000" dirty="0"/>
                <a:t>Establishment of </a:t>
              </a:r>
              <a:r>
                <a:rPr lang="en-US" sz="2000" b="1" dirty="0"/>
                <a:t>02</a:t>
              </a:r>
              <a:r>
                <a:rPr lang="en-US" sz="2000" dirty="0"/>
                <a:t> </a:t>
              </a:r>
              <a:r>
                <a:rPr lang="en-US" sz="2000" b="1" dirty="0"/>
                <a:t>HIV Treatment Center, Pediatrics at Larkana &amp; at Ratodero </a:t>
              </a:r>
              <a:endParaRPr lang="en-US" sz="2000" b="1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>
                  <a:solidFill>
                    <a:schemeClr val="tx1"/>
                  </a:solidFill>
                </a:rPr>
                <a:t>Registration &amp; Initiating Treatment </a:t>
              </a:r>
              <a:r>
                <a:rPr lang="en-US" sz="2000" kern="1200" dirty="0"/>
                <a:t>to HIV +</a:t>
              </a:r>
              <a:r>
                <a:rPr lang="en-US" sz="2000" kern="1200" dirty="0" err="1"/>
                <a:t>ve</a:t>
              </a:r>
              <a:endParaRPr lang="en-US" sz="10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87495" y="4513839"/>
            <a:ext cx="3918754" cy="691526"/>
            <a:chOff x="0" y="1474666"/>
            <a:chExt cx="3918754" cy="1193499"/>
          </a:xfrm>
        </p:grpSpPr>
        <p:sp>
          <p:nvSpPr>
            <p:cNvPr id="27" name="Rounded Rectangle 26"/>
            <p:cNvSpPr/>
            <p:nvPr/>
          </p:nvSpPr>
          <p:spPr>
            <a:xfrm>
              <a:off x="0" y="1474666"/>
              <a:ext cx="3918754" cy="11934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58262" y="1532928"/>
              <a:ext cx="3802230" cy="87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Investigation</a:t>
              </a:r>
              <a:endParaRPr lang="en-US" sz="28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6036" y="5280743"/>
            <a:ext cx="3918754" cy="841546"/>
            <a:chOff x="0" y="1474666"/>
            <a:chExt cx="3918754" cy="1193499"/>
          </a:xfrm>
        </p:grpSpPr>
        <p:sp>
          <p:nvSpPr>
            <p:cNvPr id="30" name="Rounded Rectangle 29"/>
            <p:cNvSpPr/>
            <p:nvPr/>
          </p:nvSpPr>
          <p:spPr>
            <a:xfrm>
              <a:off x="0" y="1474666"/>
              <a:ext cx="3918754" cy="119349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58262" y="1632752"/>
              <a:ext cx="3802230" cy="8773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chemeClr val="tx1"/>
                  </a:solidFill>
                </a:rPr>
                <a:t>Infection Prevention</a:t>
              </a:r>
              <a:br>
                <a:rPr lang="en-US" sz="2800" dirty="0">
                  <a:solidFill>
                    <a:schemeClr val="tx1"/>
                  </a:solidFill>
                </a:rPr>
              </a:br>
              <a:r>
                <a:rPr lang="en-US" sz="2800" dirty="0">
                  <a:solidFill>
                    <a:schemeClr val="tx1"/>
                  </a:solidFill>
                </a:rPr>
                <a:t>Control</a:t>
              </a:r>
              <a:endParaRPr lang="en-US" sz="2800" kern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21154" y="5392240"/>
            <a:ext cx="7494871" cy="691526"/>
            <a:chOff x="4215865" y="362576"/>
            <a:chExt cx="7494871" cy="2899409"/>
          </a:xfrm>
        </p:grpSpPr>
        <p:sp>
          <p:nvSpPr>
            <p:cNvPr id="33" name="Round Same Side Corner Rectangle 32"/>
            <p:cNvSpPr/>
            <p:nvPr/>
          </p:nvSpPr>
          <p:spPr>
            <a:xfrm rot="5400000">
              <a:off x="6513596" y="-1935155"/>
              <a:ext cx="2899409" cy="7494871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 Same Side Corner Rectangle 4"/>
            <p:cNvSpPr/>
            <p:nvPr/>
          </p:nvSpPr>
          <p:spPr>
            <a:xfrm>
              <a:off x="4215866" y="1072305"/>
              <a:ext cx="7353334" cy="1024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 </a:t>
              </a:r>
              <a:r>
                <a:rPr lang="en-US" sz="2000" b="1" dirty="0"/>
                <a:t>Assessment of IPC Practices &amp; Waste Disposal</a:t>
              </a:r>
              <a:endParaRPr lang="en-US" sz="2000" kern="1200" dirty="0"/>
            </a:p>
          </p:txBody>
        </p:sp>
      </p:grpSp>
      <p:pic>
        <p:nvPicPr>
          <p:cNvPr id="1026" name="Picture 2" descr="F:\AIDS\AIDS andGovernment Logo\Coat_of_arms_of_Sindh_Provi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751" y="711990"/>
            <a:ext cx="1032776" cy="14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hiv screening lark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69" y="2347899"/>
            <a:ext cx="1057071" cy="7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v treat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5" y="3257251"/>
            <a:ext cx="1079125" cy="10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69" y="4506862"/>
            <a:ext cx="1149021" cy="7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nfection prevention and control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04" y="5572911"/>
            <a:ext cx="936023" cy="54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48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-142456"/>
            <a:ext cx="10691040" cy="11430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</a:rPr>
              <a:t>Action Response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37" y="737938"/>
            <a:ext cx="11669525" cy="5388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</a:rPr>
              <a:t>Epidemiology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Improved electronic screening registration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Dedicated Dash Board for HIV in the existing M&amp;E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err="1"/>
              <a:t>Rountin</a:t>
            </a:r>
            <a:r>
              <a:rPr lang="en-US" sz="2600" dirty="0"/>
              <a:t> ANC screening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Case Control Study (MOH/SACP/AKU)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</a:rPr>
              <a:t>Treatment and Care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Sustainable human resource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Sustainable supply of RDTs, cd4, VL testing capacity and ARV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Retraining and M&amp;E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latin typeface="Arial" pitchFamily="34" charset="0"/>
              </a:rPr>
              <a:t>Infection Prevention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Safe blood Provision and Implementation of Disposable Syringe Act 2010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Hospital Waste Disposal 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Hospital ICCs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Development of Infection Control Training Module for HCPs</a:t>
            </a:r>
          </a:p>
          <a:p>
            <a:pPr lvl="1"/>
            <a:endParaRPr lang="en-US" sz="3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22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112296"/>
            <a:ext cx="10691040" cy="62564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</a:rPr>
              <a:t>Action Response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66" y="898358"/>
            <a:ext cx="11430276" cy="522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Community Engagement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Development of Communication Strategy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Review and modify existing IC Material (visual and audio)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Address gender based violence at community level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800" u="sng" dirty="0"/>
              <a:t>Gatekeepers within community</a:t>
            </a:r>
          </a:p>
          <a:p>
            <a:pPr lvl="1"/>
            <a:r>
              <a:rPr lang="en-US" sz="2400" dirty="0"/>
              <a:t>Lady Health Workers</a:t>
            </a:r>
          </a:p>
          <a:p>
            <a:pPr lvl="1"/>
            <a:r>
              <a:rPr lang="en-US" sz="2400" dirty="0"/>
              <a:t>School Teachers</a:t>
            </a:r>
          </a:p>
          <a:p>
            <a:pPr lvl="1"/>
            <a:r>
              <a:rPr lang="en-US" sz="2400" dirty="0"/>
              <a:t>Village elders</a:t>
            </a:r>
          </a:p>
          <a:p>
            <a:pPr lvl="1"/>
            <a:r>
              <a:rPr lang="en-US" sz="2400" dirty="0"/>
              <a:t>Religious Elders</a:t>
            </a:r>
          </a:p>
          <a:p>
            <a:pPr lvl="1"/>
            <a:r>
              <a:rPr lang="en-US" sz="2400" dirty="0"/>
              <a:t>Local Politicians and influential elders</a:t>
            </a:r>
          </a:p>
        </p:txBody>
      </p:sp>
    </p:spTree>
    <p:extLst>
      <p:ext uri="{BB962C8B-B14F-4D97-AF65-F5344CB8AC3E}">
        <p14:creationId xmlns:p14="http://schemas.microsoft.com/office/powerpoint/2010/main" val="160111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931768" cy="1129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Pakistan- Increase in new HIV infections</a:t>
            </a:r>
            <a:b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2010-2017 </a:t>
            </a:r>
            <a:br>
              <a:rPr lang="en-GB" dirty="0">
                <a:solidFill>
                  <a:schemeClr val="accent1"/>
                </a:solidFill>
                <a:latin typeface="Calibri"/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93" y="1684779"/>
            <a:ext cx="11786408" cy="4289478"/>
            <a:chOff x="240177" y="2544470"/>
            <a:chExt cx="5246093" cy="3793809"/>
          </a:xfrm>
        </p:grpSpPr>
        <p:grpSp>
          <p:nvGrpSpPr>
            <p:cNvPr id="5" name="Group 4"/>
            <p:cNvGrpSpPr/>
            <p:nvPr/>
          </p:nvGrpSpPr>
          <p:grpSpPr>
            <a:xfrm>
              <a:off x="1569446" y="2741815"/>
              <a:ext cx="3916824" cy="1398253"/>
              <a:chOff x="1578971" y="2741815"/>
              <a:chExt cx="3916824" cy="139825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578971" y="2741815"/>
                <a:ext cx="3916824" cy="255558"/>
              </a:xfrm>
              <a:prstGeom prst="rect">
                <a:avLst/>
              </a:prstGeom>
              <a:solidFill>
                <a:srgbClr val="FCE4E0"/>
              </a:solidFill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78971" y="3884510"/>
                <a:ext cx="3916824" cy="255558"/>
              </a:xfrm>
              <a:prstGeom prst="rect">
                <a:avLst/>
              </a:prstGeom>
              <a:solidFill>
                <a:srgbClr val="D7F5F4"/>
              </a:solidFill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12175069"/>
                </p:ext>
              </p:extLst>
            </p:nvPr>
          </p:nvGraphicFramePr>
          <p:xfrm>
            <a:off x="240177" y="2544470"/>
            <a:ext cx="4919531" cy="37938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7B8CB17-E7A2-47D7-8CDE-777461F43E63}"/>
              </a:ext>
            </a:extLst>
          </p:cNvPr>
          <p:cNvSpPr/>
          <p:nvPr/>
        </p:nvSpPr>
        <p:spPr>
          <a:xfrm>
            <a:off x="6724497" y="1992180"/>
            <a:ext cx="895871" cy="3101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775C3C-1568-4D20-A7DB-265044F0CB97}"/>
              </a:ext>
            </a:extLst>
          </p:cNvPr>
          <p:cNvGrpSpPr/>
          <p:nvPr/>
        </p:nvGrpSpPr>
        <p:grpSpPr>
          <a:xfrm>
            <a:off x="2424450" y="4326675"/>
            <a:ext cx="8496651" cy="434006"/>
            <a:chOff x="1311625" y="4769894"/>
            <a:chExt cx="4032427" cy="407009"/>
          </a:xfrm>
        </p:grpSpPr>
        <p:grpSp>
          <p:nvGrpSpPr>
            <p:cNvPr id="11" name="Group 10"/>
            <p:cNvGrpSpPr/>
            <p:nvPr/>
          </p:nvGrpSpPr>
          <p:grpSpPr>
            <a:xfrm>
              <a:off x="1311625" y="4769894"/>
              <a:ext cx="4032427" cy="407009"/>
              <a:chOff x="1707290" y="5003984"/>
              <a:chExt cx="4032427" cy="40700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707290" y="5003984"/>
                <a:ext cx="463418" cy="216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00A99A"/>
                    </a:solidFill>
                    <a:latin typeface="Arial" pitchFamily="34" charset="0"/>
                    <a:cs typeface="Arial" pitchFamily="34" charset="0"/>
                  </a:rPr>
                  <a:t>India</a:t>
                </a:r>
                <a:endParaRPr lang="en-GB" sz="900" b="1" dirty="0">
                  <a:solidFill>
                    <a:srgbClr val="00A99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241439" y="5022539"/>
                <a:ext cx="82113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00A99A"/>
                    </a:solidFill>
                    <a:latin typeface="Arial" pitchFamily="34" charset="0"/>
                    <a:cs typeface="Arial" pitchFamily="34" charset="0"/>
                  </a:rPr>
                  <a:t>Indonesia</a:t>
                </a:r>
                <a:endParaRPr lang="en-GB" sz="900" b="1" dirty="0">
                  <a:solidFill>
                    <a:srgbClr val="00A99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22999" y="5022539"/>
                <a:ext cx="393986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00A99A"/>
                    </a:solidFill>
                    <a:latin typeface="Arial" pitchFamily="34" charset="0"/>
                    <a:cs typeface="Arial" pitchFamily="34" charset="0"/>
                  </a:rPr>
                  <a:t>Myanmar</a:t>
                </a:r>
                <a:endParaRPr lang="en-GB" sz="900" b="1" dirty="0">
                  <a:solidFill>
                    <a:srgbClr val="00A99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01071" y="5103217"/>
                <a:ext cx="878873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Pakistan</a:t>
                </a:r>
                <a:endParaRPr lang="en-GB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236402" y="5103217"/>
                <a:ext cx="45611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Philippines</a:t>
                </a:r>
                <a:endParaRPr lang="en-GB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828636" y="5097174"/>
                <a:ext cx="375712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00A99A"/>
                    </a:solidFill>
                    <a:latin typeface="Arial" pitchFamily="34" charset="0"/>
                    <a:cs typeface="Arial" pitchFamily="34" charset="0"/>
                  </a:rPr>
                  <a:t>Thailand</a:t>
                </a:r>
                <a:endParaRPr lang="en-GB" sz="900" b="1" dirty="0">
                  <a:solidFill>
                    <a:srgbClr val="00A99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353040" y="5097173"/>
                <a:ext cx="386677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>
                  <a:defRPr/>
                </a:pPr>
                <a:r>
                  <a:rPr lang="en-US" sz="900" b="1" dirty="0">
                    <a:solidFill>
                      <a:srgbClr val="00A99A"/>
                    </a:solidFill>
                    <a:latin typeface="Arial" pitchFamily="34" charset="0"/>
                    <a:cs typeface="Arial" pitchFamily="34" charset="0"/>
                  </a:rPr>
                  <a:t>Viet Nam</a:t>
                </a:r>
                <a:endParaRPr lang="en-GB" sz="900" b="1" dirty="0">
                  <a:solidFill>
                    <a:srgbClr val="00A99A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943301-D4B3-4FB2-9A04-FC43AAB40ECC}"/>
                </a:ext>
              </a:extLst>
            </p:cNvPr>
            <p:cNvSpPr txBox="1"/>
            <p:nvPr/>
          </p:nvSpPr>
          <p:spPr>
            <a:xfrm>
              <a:off x="2911448" y="4800499"/>
              <a:ext cx="826029" cy="216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defRPr/>
              </a:pPr>
              <a:r>
                <a:rPr lang="en-US" sz="9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Malaysia</a:t>
              </a:r>
              <a:endParaRPr lang="en-GB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5843452"/>
            <a:ext cx="5908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Prepared by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www.aidsdatahub.org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based on UNAIDS 2018 HIV Estimates</a:t>
            </a:r>
            <a:endParaRPr lang="en-GB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93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59" y="64169"/>
            <a:ext cx="10691084" cy="97856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Arial" pitchFamily="34" charset="0"/>
              </a:rPr>
              <a:t>Snap Shot - Outbreak Response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0" y="1235242"/>
            <a:ext cx="2898274" cy="20485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1" y="3511294"/>
            <a:ext cx="2898273" cy="2109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23" y="1235242"/>
            <a:ext cx="2877136" cy="204851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80" y="1235242"/>
            <a:ext cx="2792394" cy="204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IMG-20190706-WA022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8009" y="3511294"/>
            <a:ext cx="2877135" cy="210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-20190621-WA007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4" y="3511294"/>
            <a:ext cx="2764840" cy="2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IMG-20190522-WA01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16" y="1235242"/>
            <a:ext cx="2871537" cy="20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IMG-20190507-WA007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48" y="3511294"/>
            <a:ext cx="2820905" cy="20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23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788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itchFamily="34" charset="0"/>
              </a:rPr>
              <a:t>Way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5" y="866275"/>
            <a:ext cx="11951368" cy="525989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Technical Working Groups </a:t>
            </a:r>
            <a:r>
              <a:rPr lang="en-US" dirty="0"/>
              <a:t>(TWGs) notified with term of references </a:t>
            </a:r>
          </a:p>
          <a:p>
            <a:pPr marL="0" indent="0">
              <a:buNone/>
            </a:pPr>
            <a:r>
              <a:rPr lang="en-US" dirty="0"/>
              <a:t>     - Epidemiology</a:t>
            </a:r>
          </a:p>
          <a:p>
            <a:pPr marL="0" indent="0">
              <a:buNone/>
            </a:pPr>
            <a:r>
              <a:rPr lang="en-US" dirty="0"/>
              <a:t>	- Infection Prevention Control</a:t>
            </a:r>
          </a:p>
          <a:p>
            <a:pPr marL="0" indent="0">
              <a:buNone/>
            </a:pPr>
            <a:r>
              <a:rPr lang="en-US" dirty="0"/>
              <a:t>	- Treatment &amp; Care</a:t>
            </a:r>
          </a:p>
          <a:p>
            <a:pPr marL="0" indent="0">
              <a:buNone/>
            </a:pPr>
            <a:r>
              <a:rPr lang="en-US" dirty="0"/>
              <a:t>	- Community Response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TWG for </a:t>
            </a:r>
            <a:r>
              <a:rPr lang="en-US" b="1" dirty="0"/>
              <a:t>Resource Mobilization</a:t>
            </a:r>
          </a:p>
          <a:p>
            <a:pPr marL="0" indent="0">
              <a:buNone/>
            </a:pPr>
            <a:r>
              <a:rPr lang="en-US" dirty="0"/>
              <a:t>	- ADP </a:t>
            </a:r>
            <a:r>
              <a:rPr lang="en-US" dirty="0" err="1"/>
              <a:t>Rs</a:t>
            </a:r>
            <a:r>
              <a:rPr lang="en-US" dirty="0"/>
              <a:t>. 600 Million reserved for HIV / AIDS Program</a:t>
            </a:r>
          </a:p>
          <a:p>
            <a:pPr marL="0" indent="0">
              <a:buNone/>
            </a:pPr>
            <a:r>
              <a:rPr lang="en-US" dirty="0"/>
              <a:t>	- Endowment Fund of one billion through Chief Minister for </a:t>
            </a:r>
            <a:br>
              <a:rPr lang="en-US" dirty="0"/>
            </a:br>
            <a:r>
              <a:rPr lang="en-US" dirty="0"/>
              <a:t>       Rehabilitation of HIV +</a:t>
            </a:r>
            <a:r>
              <a:rPr lang="en-US" dirty="0" err="1"/>
              <a:t>ve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/>
              <a:t>Center of Excellence for HIV Treatment at Ratodero  </a:t>
            </a:r>
            <a:r>
              <a:rPr lang="en-US" dirty="0"/>
              <a:t>by end of July in support of multiple stakeholders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87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>
            <a:extLst>
              <a:ext uri="{FF2B5EF4-FFF2-40B4-BE49-F238E27FC236}">
                <a16:creationId xmlns:a16="http://schemas.microsoft.com/office/drawing/2014/main" id="{828786D3-0DCA-4493-961A-B36DBB64832D}"/>
              </a:ext>
            </a:extLst>
          </p:cNvPr>
          <p:cNvSpPr txBox="1"/>
          <p:nvPr/>
        </p:nvSpPr>
        <p:spPr>
          <a:xfrm>
            <a:off x="3900193" y="728988"/>
            <a:ext cx="129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</a:t>
            </a:r>
          </a:p>
          <a:p>
            <a:pPr algn="ctr" defTabSz="457200">
              <a:defRPr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(2010-2017)</a:t>
            </a:r>
            <a:endParaRPr lang="en-GB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BF86D0-AFC8-4A68-9476-4AA913AF3D73}"/>
              </a:ext>
            </a:extLst>
          </p:cNvPr>
          <p:cNvSpPr txBox="1"/>
          <p:nvPr/>
        </p:nvSpPr>
        <p:spPr>
          <a:xfrm>
            <a:off x="4977356" y="731920"/>
            <a:ext cx="129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change</a:t>
            </a:r>
            <a:endParaRPr lang="en-GB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9" name="Chart 88">
            <a:extLst>
              <a:ext uri="{FF2B5EF4-FFF2-40B4-BE49-F238E27FC236}">
                <a16:creationId xmlns:a16="http://schemas.microsoft.com/office/drawing/2014/main" id="{5A1871FF-F10F-471B-BFAE-BE490754E3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75943" y="947850"/>
          <a:ext cx="21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TextBox 3">
            <a:extLst>
              <a:ext uri="{FF2B5EF4-FFF2-40B4-BE49-F238E27FC236}">
                <a16:creationId xmlns:a16="http://schemas.microsoft.com/office/drawing/2014/main" id="{52667E94-8B58-452A-BDC1-570A56D819BB}"/>
              </a:ext>
            </a:extLst>
          </p:cNvPr>
          <p:cNvSpPr txBox="1"/>
          <p:nvPr/>
        </p:nvSpPr>
        <p:spPr>
          <a:xfrm>
            <a:off x="9014119" y="1593517"/>
            <a:ext cx="8707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en-GB" sz="105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9" descr="Upward trend">
            <a:extLst>
              <a:ext uri="{FF2B5EF4-FFF2-40B4-BE49-F238E27FC236}">
                <a16:creationId xmlns:a16="http://schemas.microsoft.com/office/drawing/2014/main" id="{926AB72B-B733-4EB5-B911-90858FF7C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0768" y="1219495"/>
            <a:ext cx="720000" cy="7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55E77E-0396-4880-BD84-780B7C4A6B69}"/>
              </a:ext>
            </a:extLst>
          </p:cNvPr>
          <p:cNvSpPr txBox="1"/>
          <p:nvPr/>
        </p:nvSpPr>
        <p:spPr>
          <a:xfrm>
            <a:off x="1552506" y="1440997"/>
            <a:ext cx="17296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PLHIV 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182F5-5A34-418D-AE3E-55425B1899F9}"/>
              </a:ext>
            </a:extLst>
          </p:cNvPr>
          <p:cNvSpPr txBox="1"/>
          <p:nvPr/>
        </p:nvSpPr>
        <p:spPr>
          <a:xfrm>
            <a:off x="3182200" y="728989"/>
            <a:ext cx="600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9" descr="Upward trend">
            <a:extLst>
              <a:ext uri="{FF2B5EF4-FFF2-40B4-BE49-F238E27FC236}">
                <a16:creationId xmlns:a16="http://schemas.microsoft.com/office/drawing/2014/main" id="{915F5C0A-A5C2-48D8-BA45-BCDD60A9AC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0768" y="1980798"/>
            <a:ext cx="720000" cy="7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FFF1F-A5FB-4B03-AA5A-4A0EAF46389E}"/>
              </a:ext>
            </a:extLst>
          </p:cNvPr>
          <p:cNvSpPr txBox="1"/>
          <p:nvPr/>
        </p:nvSpPr>
        <p:spPr>
          <a:xfrm>
            <a:off x="1552506" y="2202300"/>
            <a:ext cx="17296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HIV infections 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9" descr="Upward trend">
            <a:extLst>
              <a:ext uri="{FF2B5EF4-FFF2-40B4-BE49-F238E27FC236}">
                <a16:creationId xmlns:a16="http://schemas.microsoft.com/office/drawing/2014/main" id="{1F18E252-8AEB-477E-92EB-34E7D77C9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0768" y="2750227"/>
            <a:ext cx="720000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E05A79-4246-45EC-8C03-8D4E58914877}"/>
              </a:ext>
            </a:extLst>
          </p:cNvPr>
          <p:cNvSpPr txBox="1"/>
          <p:nvPr/>
        </p:nvSpPr>
        <p:spPr>
          <a:xfrm>
            <a:off x="1552506" y="2971729"/>
            <a:ext cx="172960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>
              <a:defRPr/>
            </a:pPr>
            <a:r>
              <a:rPr lang="en-US" sz="12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AIDS-related deaths</a:t>
            </a:r>
            <a:endParaRPr lang="en-GB" sz="12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3D27C-B582-44BD-8FAE-E193B22731A5}"/>
              </a:ext>
            </a:extLst>
          </p:cNvPr>
          <p:cNvSpPr txBox="1"/>
          <p:nvPr/>
        </p:nvSpPr>
        <p:spPr>
          <a:xfrm>
            <a:off x="6125723" y="725226"/>
            <a:ext cx="453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HIV infections distribution by population  </a:t>
            </a:r>
            <a:endParaRPr lang="en-GB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55F2CC-F497-4215-B21C-96FCC4432DEB}"/>
              </a:ext>
            </a:extLst>
          </p:cNvPr>
          <p:cNvSpPr txBox="1"/>
          <p:nvPr/>
        </p:nvSpPr>
        <p:spPr>
          <a:xfrm>
            <a:off x="5341154" y="2088798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3532E-7030-4E4A-A522-E59CBB8522B2}"/>
              </a:ext>
            </a:extLst>
          </p:cNvPr>
          <p:cNvSpPr txBox="1"/>
          <p:nvPr/>
        </p:nvSpPr>
        <p:spPr>
          <a:xfrm>
            <a:off x="5327213" y="2858227"/>
            <a:ext cx="7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en-US" sz="2000" dirty="0"/>
              <a:t>377</a:t>
            </a:r>
            <a:r>
              <a:rPr lang="en-US" sz="1100" dirty="0"/>
              <a:t>%</a:t>
            </a:r>
            <a:endParaRPr lang="en-GB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42DB21-B9E9-47E8-8EEF-966C2C445977}"/>
              </a:ext>
            </a:extLst>
          </p:cNvPr>
          <p:cNvSpPr/>
          <p:nvPr/>
        </p:nvSpPr>
        <p:spPr>
          <a:xfrm>
            <a:off x="1546945" y="3687978"/>
            <a:ext cx="613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GB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 prevalence among key populations, national and subnational (%)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ED8ACF9C-0ED7-417B-9CA8-B4EC5EAD9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66986"/>
              </p:ext>
            </p:extLst>
          </p:nvPr>
        </p:nvGraphicFramePr>
        <p:xfrm>
          <a:off x="2590693" y="3869202"/>
          <a:ext cx="7057040" cy="2941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4" name="TextBox 2">
            <a:extLst>
              <a:ext uri="{FF2B5EF4-FFF2-40B4-BE49-F238E27FC236}">
                <a16:creationId xmlns:a16="http://schemas.microsoft.com/office/drawing/2014/main" id="{0AB75259-8055-4238-89CE-F510A5C1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862" y="6085457"/>
            <a:ext cx="17193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Sukkur, 8.8</a:t>
            </a:r>
            <a:r>
              <a:rPr lang="en-US" sz="9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GB" sz="12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DA179271-A19B-471F-A760-479210A9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813" y="5562218"/>
            <a:ext cx="1719377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Karachi, 9.2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TextBox 2">
            <a:extLst>
              <a:ext uri="{FF2B5EF4-FFF2-40B4-BE49-F238E27FC236}">
                <a16:creationId xmlns:a16="http://schemas.microsoft.com/office/drawing/2014/main" id="{26CBA040-94BC-4516-9DDE-AFF702E9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412" y="5014345"/>
            <a:ext cx="1719377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Larkana, 18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TextBox 2">
            <a:extLst>
              <a:ext uri="{FF2B5EF4-FFF2-40B4-BE49-F238E27FC236}">
                <a16:creationId xmlns:a16="http://schemas.microsoft.com/office/drawing/2014/main" id="{92068873-EE63-43FF-9657-D7828C1E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8600" y="4489986"/>
            <a:ext cx="1719377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Kasur, 50.8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TextBox 2">
            <a:extLst>
              <a:ext uri="{FF2B5EF4-FFF2-40B4-BE49-F238E27FC236}">
                <a16:creationId xmlns:a16="http://schemas.microsoft.com/office/drawing/2014/main" id="{DB45A9F5-E5D6-48A8-836F-5C6F0708C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13" y="6104507"/>
            <a:ext cx="515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2.1</a:t>
            </a:r>
            <a:r>
              <a:rPr lang="en-US" sz="9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GB" sz="12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TextBox 2">
            <a:extLst>
              <a:ext uri="{FF2B5EF4-FFF2-40B4-BE49-F238E27FC236}">
                <a16:creationId xmlns:a16="http://schemas.microsoft.com/office/drawing/2014/main" id="{E68BA8F0-ABA4-452C-80FD-97F70B79C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12" y="5581268"/>
            <a:ext cx="515636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3.7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TextBox 2">
            <a:extLst>
              <a:ext uri="{FF2B5EF4-FFF2-40B4-BE49-F238E27FC236}">
                <a16:creationId xmlns:a16="http://schemas.microsoft.com/office/drawing/2014/main" id="{6B00B085-1627-467B-9B9C-268DA78D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12" y="5033395"/>
            <a:ext cx="515636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5.5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5380EB5C-100C-4BA5-8E0E-7CFBC5FC4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7275" y="4489986"/>
            <a:ext cx="515636" cy="2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21</a:t>
            </a:r>
            <a:r>
              <a:rPr lang="en-US" sz="900" dirty="0">
                <a:solidFill>
                  <a:srgbClr val="000000"/>
                </a:solidFill>
                <a:latin typeface="Arial" charset="0"/>
                <a:cs typeface="Arial" charset="0"/>
              </a:rPr>
              <a:t>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C6E0F2-B804-4075-8B04-6EFCDF5A4A0C}"/>
              </a:ext>
            </a:extLst>
          </p:cNvPr>
          <p:cNvSpPr/>
          <p:nvPr/>
        </p:nvSpPr>
        <p:spPr>
          <a:xfrm>
            <a:off x="6992903" y="4123528"/>
            <a:ext cx="144000" cy="14400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0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51313F-4BC1-4932-B1F2-BF5631360009}"/>
              </a:ext>
            </a:extLst>
          </p:cNvPr>
          <p:cNvSpPr/>
          <p:nvPr/>
        </p:nvSpPr>
        <p:spPr>
          <a:xfrm>
            <a:off x="4704774" y="4123529"/>
            <a:ext cx="144000" cy="144000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1000" b="1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00B48D1F-CE88-4E09-A173-04F939F31EB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13781" y="947850"/>
          <a:ext cx="2160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8212CB4D-841B-4C6A-94BC-7FE3B3D00753}"/>
              </a:ext>
            </a:extLst>
          </p:cNvPr>
          <p:cNvGrpSpPr/>
          <p:nvPr/>
        </p:nvGrpSpPr>
        <p:grpSpPr>
          <a:xfrm>
            <a:off x="6235491" y="2695094"/>
            <a:ext cx="1574865" cy="246221"/>
            <a:chOff x="5058624" y="2848287"/>
            <a:chExt cx="1574865" cy="24622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8C7736-BCFB-4E80-8FD2-B0D0F43A2C3D}"/>
                </a:ext>
              </a:extLst>
            </p:cNvPr>
            <p:cNvSpPr/>
            <p:nvPr/>
          </p:nvSpPr>
          <p:spPr>
            <a:xfrm>
              <a:off x="5058624" y="2925361"/>
              <a:ext cx="108000" cy="108000"/>
            </a:xfrm>
            <a:prstGeom prst="rect">
              <a:avLst/>
            </a:prstGeom>
            <a:solidFill>
              <a:srgbClr val="00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0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CD4E996-4AD5-4BE8-B946-ADF538A9B547}"/>
                </a:ext>
              </a:extLst>
            </p:cNvPr>
            <p:cNvSpPr/>
            <p:nvPr/>
          </p:nvSpPr>
          <p:spPr>
            <a:xfrm>
              <a:off x="5095889" y="2848287"/>
              <a:ext cx="15376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who inject drugs</a:t>
              </a:r>
              <a:endParaRPr lang="en-GB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6A045CF-7E6D-4163-B988-AE68E0952AFC}"/>
              </a:ext>
            </a:extLst>
          </p:cNvPr>
          <p:cNvGrpSpPr/>
          <p:nvPr/>
        </p:nvGrpSpPr>
        <p:grpSpPr>
          <a:xfrm>
            <a:off x="6237250" y="3025965"/>
            <a:ext cx="1226921" cy="246221"/>
            <a:chOff x="5060383" y="3130739"/>
            <a:chExt cx="1226921" cy="24622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4255771-05A3-4446-B275-5875EDC20667}"/>
                </a:ext>
              </a:extLst>
            </p:cNvPr>
            <p:cNvSpPr/>
            <p:nvPr/>
          </p:nvSpPr>
          <p:spPr>
            <a:xfrm>
              <a:off x="5060383" y="3199346"/>
              <a:ext cx="108000" cy="108000"/>
            </a:xfrm>
            <a:prstGeom prst="rect">
              <a:avLst/>
            </a:prstGeom>
            <a:solidFill>
              <a:srgbClr val="FF99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0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FCF2C20-87FD-4F1D-8AAA-90498DF0E636}"/>
                </a:ext>
              </a:extLst>
            </p:cNvPr>
            <p:cNvSpPr/>
            <p:nvPr/>
          </p:nvSpPr>
          <p:spPr>
            <a:xfrm>
              <a:off x="5107173" y="3130739"/>
              <a:ext cx="118013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 sex workers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09DD83-ADE0-437A-8E41-323BE2F07E4E}"/>
              </a:ext>
            </a:extLst>
          </p:cNvPr>
          <p:cNvGrpSpPr/>
          <p:nvPr/>
        </p:nvGrpSpPr>
        <p:grpSpPr>
          <a:xfrm>
            <a:off x="8864033" y="2695093"/>
            <a:ext cx="2063578" cy="236546"/>
            <a:chOff x="7585569" y="2865748"/>
            <a:chExt cx="1825505" cy="447464"/>
          </a:xfrm>
        </p:grpSpPr>
        <p:sp>
          <p:nvSpPr>
            <p:cNvPr id="80" name="TextBox 33">
              <a:extLst>
                <a:ext uri="{FF2B5EF4-FFF2-40B4-BE49-F238E27FC236}">
                  <a16:creationId xmlns:a16="http://schemas.microsoft.com/office/drawing/2014/main" id="{67118CFF-CCB4-4831-9DA6-374812D57A36}"/>
                </a:ext>
              </a:extLst>
            </p:cNvPr>
            <p:cNvSpPr txBox="1"/>
            <p:nvPr/>
          </p:nvSpPr>
          <p:spPr>
            <a:xfrm>
              <a:off x="7585569" y="2943880"/>
              <a:ext cx="10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9F1FFED2-7F42-4F59-87D2-678DDEBECB77}"/>
                </a:ext>
              </a:extLst>
            </p:cNvPr>
            <p:cNvSpPr/>
            <p:nvPr/>
          </p:nvSpPr>
          <p:spPr>
            <a:xfrm>
              <a:off x="7632358" y="2865748"/>
              <a:ext cx="177871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 who have sex with men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5C55E8-926F-495B-B627-CFBF3D4BA2BC}"/>
              </a:ext>
            </a:extLst>
          </p:cNvPr>
          <p:cNvGrpSpPr/>
          <p:nvPr/>
        </p:nvGrpSpPr>
        <p:grpSpPr>
          <a:xfrm>
            <a:off x="7861147" y="2695095"/>
            <a:ext cx="1152971" cy="292994"/>
            <a:chOff x="6633489" y="2862084"/>
            <a:chExt cx="944886" cy="437939"/>
          </a:xfrm>
        </p:grpSpPr>
        <p:sp>
          <p:nvSpPr>
            <p:cNvPr id="82" name="TextBox 33">
              <a:extLst>
                <a:ext uri="{FF2B5EF4-FFF2-40B4-BE49-F238E27FC236}">
                  <a16:creationId xmlns:a16="http://schemas.microsoft.com/office/drawing/2014/main" id="{F5EF4CB3-BF98-4CD6-843E-7E0A585B0FCB}"/>
                </a:ext>
              </a:extLst>
            </p:cNvPr>
            <p:cNvSpPr txBox="1"/>
            <p:nvPr/>
          </p:nvSpPr>
          <p:spPr>
            <a:xfrm>
              <a:off x="6633489" y="2930691"/>
              <a:ext cx="108000" cy="369332"/>
            </a:xfrm>
            <a:prstGeom prst="rect">
              <a:avLst/>
            </a:prstGeom>
            <a:solidFill>
              <a:srgbClr val="33CCCC"/>
            </a:solidFill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sz="1800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0B60DB-D789-464B-9EDD-8B4492D2BD98}"/>
                </a:ext>
              </a:extLst>
            </p:cNvPr>
            <p:cNvSpPr/>
            <p:nvPr/>
          </p:nvSpPr>
          <p:spPr>
            <a:xfrm>
              <a:off x="6670754" y="2862084"/>
              <a:ext cx="9076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Transgender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69CCA7-B253-42C9-8405-6A7B16FDCF33}"/>
              </a:ext>
            </a:extLst>
          </p:cNvPr>
          <p:cNvGrpSpPr/>
          <p:nvPr/>
        </p:nvGrpSpPr>
        <p:grpSpPr>
          <a:xfrm>
            <a:off x="7869193" y="3025965"/>
            <a:ext cx="2662292" cy="306612"/>
            <a:chOff x="6641533" y="3130739"/>
            <a:chExt cx="2090939" cy="24622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C211C1C-F214-4E70-A0E0-559E92A4F41A}"/>
                </a:ext>
              </a:extLst>
            </p:cNvPr>
            <p:cNvSpPr/>
            <p:nvPr/>
          </p:nvSpPr>
          <p:spPr>
            <a:xfrm>
              <a:off x="6641533" y="3199346"/>
              <a:ext cx="108000" cy="108000"/>
            </a:xfrm>
            <a:prstGeom prst="rect">
              <a:avLst/>
            </a:prstGeom>
            <a:solidFill>
              <a:srgbClr val="FF7C8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0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87D7DB0-3717-4731-878A-18C56A07A202}"/>
                </a:ext>
              </a:extLst>
            </p:cNvPr>
            <p:cNvSpPr/>
            <p:nvPr/>
          </p:nvSpPr>
          <p:spPr>
            <a:xfrm>
              <a:off x="6688323" y="3130739"/>
              <a:ext cx="204414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 sex workers and clients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BF8C08-ED5E-4B96-AB72-13E68148831B}"/>
              </a:ext>
            </a:extLst>
          </p:cNvPr>
          <p:cNvGrpSpPr/>
          <p:nvPr/>
        </p:nvGrpSpPr>
        <p:grpSpPr>
          <a:xfrm>
            <a:off x="6237249" y="3340290"/>
            <a:ext cx="1775148" cy="246221"/>
            <a:chOff x="5060383" y="3397439"/>
            <a:chExt cx="1775148" cy="246221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218984-CBA4-42A0-A1C0-E669777487D1}"/>
                </a:ext>
              </a:extLst>
            </p:cNvPr>
            <p:cNvSpPr/>
            <p:nvPr/>
          </p:nvSpPr>
          <p:spPr>
            <a:xfrm>
              <a:off x="5060383" y="3466046"/>
              <a:ext cx="108000" cy="10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 sz="1000" b="1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954B9B4-F7E8-4F89-8C4A-0B1DBD33E685}"/>
                </a:ext>
              </a:extLst>
            </p:cNvPr>
            <p:cNvSpPr/>
            <p:nvPr/>
          </p:nvSpPr>
          <p:spPr>
            <a:xfrm>
              <a:off x="5107173" y="3397439"/>
              <a:ext cx="17283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0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Partners of key populations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53AFBB0-0FF3-4D06-A262-146B1B4A4CC2}"/>
              </a:ext>
            </a:extLst>
          </p:cNvPr>
          <p:cNvSpPr txBox="1"/>
          <p:nvPr/>
        </p:nvSpPr>
        <p:spPr>
          <a:xfrm>
            <a:off x="2998246" y="1425607"/>
            <a:ext cx="86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150,000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6FDFB5-ADD3-4A20-99F8-74E231C6569E}"/>
              </a:ext>
            </a:extLst>
          </p:cNvPr>
          <p:cNvSpPr txBox="1"/>
          <p:nvPr/>
        </p:nvSpPr>
        <p:spPr>
          <a:xfrm>
            <a:off x="2998246" y="2186911"/>
            <a:ext cx="86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20,000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748B6B-8451-45C0-827C-E5AD07960CFC}"/>
              </a:ext>
            </a:extLst>
          </p:cNvPr>
          <p:cNvSpPr txBox="1"/>
          <p:nvPr/>
        </p:nvSpPr>
        <p:spPr>
          <a:xfrm>
            <a:off x="2998246" y="2956340"/>
            <a:ext cx="86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6,200</a:t>
            </a:r>
            <a:endParaRPr lang="en-GB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3">
            <a:extLst>
              <a:ext uri="{FF2B5EF4-FFF2-40B4-BE49-F238E27FC236}">
                <a16:creationId xmlns:a16="http://schemas.microsoft.com/office/drawing/2014/main" id="{FB7069BA-F443-4A67-8CBE-431713F47E31}"/>
              </a:ext>
            </a:extLst>
          </p:cNvPr>
          <p:cNvSpPr txBox="1"/>
          <p:nvPr/>
        </p:nvSpPr>
        <p:spPr>
          <a:xfrm>
            <a:off x="6948622" y="1593517"/>
            <a:ext cx="8707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GB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GB" sz="105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4C2C72-807D-45F3-AFC2-5CE2FA19ACC6}"/>
              </a:ext>
            </a:extLst>
          </p:cNvPr>
          <p:cNvGrpSpPr/>
          <p:nvPr/>
        </p:nvGrpSpPr>
        <p:grpSpPr>
          <a:xfrm flipV="1">
            <a:off x="1654607" y="627123"/>
            <a:ext cx="8882013" cy="3058151"/>
            <a:chOff x="199851" y="3491222"/>
            <a:chExt cx="8882013" cy="3058151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23443C67-3949-4173-B312-6138A4537940}"/>
                </a:ext>
              </a:extLst>
            </p:cNvPr>
            <p:cNvGrpSpPr/>
            <p:nvPr/>
          </p:nvGrpSpPr>
          <p:grpSpPr>
            <a:xfrm>
              <a:off x="199851" y="3491222"/>
              <a:ext cx="8882013" cy="180000"/>
              <a:chOff x="199851" y="3491222"/>
              <a:chExt cx="8882013" cy="180000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B1A4303-C51F-445D-8157-E63CEF25983A}"/>
                  </a:ext>
                </a:extLst>
              </p:cNvPr>
              <p:cNvGrpSpPr/>
              <p:nvPr/>
            </p:nvGrpSpPr>
            <p:grpSpPr>
              <a:xfrm flipH="1">
                <a:off x="232148" y="3491222"/>
                <a:ext cx="8849716" cy="180000"/>
                <a:chOff x="-412444" y="1871052"/>
                <a:chExt cx="8849716" cy="180000"/>
              </a:xfrm>
            </p:grpSpPr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09F94E14-6873-41F6-99B0-D30652C99FB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4027272" y="-2447899"/>
                  <a:ext cx="0" cy="8820000"/>
                </a:xfrm>
                <a:prstGeom prst="line">
                  <a:avLst/>
                </a:prstGeom>
                <a:solidFill>
                  <a:sysClr val="window" lastClr="FFFFFF">
                    <a:lumMod val="75000"/>
                  </a:sysClr>
                </a:solidFill>
                <a:ln w="28575" cap="flat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</a:ln>
                <a:effectLst/>
              </p:spPr>
            </p:cxn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541E8956-8142-49B9-8D02-0733A25EA339}"/>
                    </a:ext>
                  </a:extLst>
                </p:cNvPr>
                <p:cNvSpPr/>
                <p:nvPr/>
              </p:nvSpPr>
              <p:spPr>
                <a:xfrm rot="16200000" flipH="1">
                  <a:off x="-412444" y="1871052"/>
                  <a:ext cx="180000" cy="180000"/>
                </a:xfrm>
                <a:prstGeom prst="ellipse">
                  <a:avLst/>
                </a:prstGeom>
                <a:solidFill>
                  <a:srgbClr val="94E6E4"/>
                </a:solidFill>
                <a:ln w="25400" cap="flat" cmpd="sng" algn="ctr">
                  <a:solidFill>
                    <a:srgbClr val="94E6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09B06234-A1A5-4CDD-BDC6-88765DA2CE78}"/>
                  </a:ext>
                </a:extLst>
              </p:cNvPr>
              <p:cNvSpPr/>
              <p:nvPr/>
            </p:nvSpPr>
            <p:spPr>
              <a:xfrm rot="5400000">
                <a:off x="199851" y="3491222"/>
                <a:ext cx="180000" cy="180000"/>
              </a:xfrm>
              <a:prstGeom prst="ellipse">
                <a:avLst/>
              </a:prstGeom>
              <a:solidFill>
                <a:srgbClr val="94E6E4"/>
              </a:solidFill>
              <a:ln w="25400" cap="flat" cmpd="sng" algn="ctr">
                <a:solidFill>
                  <a:srgbClr val="94E6E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>
                  <a:defRPr/>
                </a:pPr>
                <a:endParaRPr lang="en-GB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5A0991A-8659-4747-86A1-AEAB048C95A3}"/>
                </a:ext>
              </a:extLst>
            </p:cNvPr>
            <p:cNvGrpSpPr/>
            <p:nvPr/>
          </p:nvGrpSpPr>
          <p:grpSpPr>
            <a:xfrm rot="5400000">
              <a:off x="3162113" y="4981858"/>
              <a:ext cx="2955030" cy="180000"/>
              <a:chOff x="909820" y="1877311"/>
              <a:chExt cx="2955030" cy="18000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EB581AA-8865-4CE2-9E6C-5BA1829998AA}"/>
                  </a:ext>
                </a:extLst>
              </p:cNvPr>
              <p:cNvCxnSpPr/>
              <p:nvPr/>
            </p:nvCxnSpPr>
            <p:spPr>
              <a:xfrm rot="16200000" flipH="1">
                <a:off x="2313820" y="558080"/>
                <a:ext cx="0" cy="2808000"/>
              </a:xfrm>
              <a:prstGeom prst="line">
                <a:avLst/>
              </a:prstGeom>
              <a:solidFill>
                <a:sysClr val="window" lastClr="FFFFFF">
                  <a:lumMod val="75000"/>
                </a:sysClr>
              </a:solidFill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ysDot"/>
              </a:ln>
              <a:effectLst/>
            </p:spPr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3DC08A3-A407-4BAB-8784-6AAB1A0CFADF}"/>
                  </a:ext>
                </a:extLst>
              </p:cNvPr>
              <p:cNvSpPr/>
              <p:nvPr/>
            </p:nvSpPr>
            <p:spPr>
              <a:xfrm rot="16200000" flipH="1">
                <a:off x="3684850" y="1877311"/>
                <a:ext cx="180000" cy="180000"/>
              </a:xfrm>
              <a:prstGeom prst="ellipse">
                <a:avLst/>
              </a:prstGeom>
              <a:solidFill>
                <a:srgbClr val="94E6E4"/>
              </a:solidFill>
              <a:ln w="25400" cap="flat" cmpd="sng" algn="ctr">
                <a:solidFill>
                  <a:srgbClr val="94E6E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r">
                  <a:defRPr/>
                </a:pPr>
                <a:endParaRPr lang="en-GB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68872D7-51C8-4BAB-83A0-9FE232FCC56E}"/>
                </a:ext>
              </a:extLst>
            </p:cNvPr>
            <p:cNvSpPr/>
            <p:nvPr/>
          </p:nvSpPr>
          <p:spPr>
            <a:xfrm rot="5400000">
              <a:off x="4549628" y="3491222"/>
              <a:ext cx="180000" cy="180000"/>
            </a:xfrm>
            <a:prstGeom prst="ellipse">
              <a:avLst/>
            </a:prstGeom>
            <a:solidFill>
              <a:srgbClr val="94E6E4"/>
            </a:solidFill>
            <a:ln w="25400" cap="flat" cmpd="sng" algn="ctr">
              <a:solidFill>
                <a:srgbClr val="94E6E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r">
                <a:defRPr/>
              </a:pPr>
              <a:endParaRPr lang="en-GB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22532B1A-8723-4518-8F78-01F8690C405F}"/>
              </a:ext>
            </a:extLst>
          </p:cNvPr>
          <p:cNvSpPr txBox="1"/>
          <p:nvPr/>
        </p:nvSpPr>
        <p:spPr>
          <a:xfrm>
            <a:off x="-37967" y="6388093"/>
            <a:ext cx="90131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10"/>
              </a:rPr>
              <a:t>www.aidsdatahub.org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based  on Global AIDS Monitoring 2017</a:t>
            </a:r>
            <a:b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Reporting; UNAIDS 2018 HIV Estimates (preliminary results); and IBBS </a:t>
            </a:r>
            <a:endParaRPr lang="en-GB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750480" y="274639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  <a:t>Pakistan- Epidemic at a Glance - 2010 -2017</a:t>
            </a:r>
            <a:br>
              <a:rPr lang="en-US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chemeClr val="accent1"/>
                </a:solidFill>
                <a:latin typeface="Calibri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3">
            <a:extLst>
              <a:ext uri="{FF2B5EF4-FFF2-40B4-BE49-F238E27FC236}">
                <a16:creationId xmlns:a16="http://schemas.microsoft.com/office/drawing/2014/main" id="{DF9DFCF1-038C-40BA-A8C6-B082AD914F78}"/>
              </a:ext>
            </a:extLst>
          </p:cNvPr>
          <p:cNvSpPr/>
          <p:nvPr/>
        </p:nvSpPr>
        <p:spPr>
          <a:xfrm>
            <a:off x="2540711" y="3135487"/>
            <a:ext cx="203200" cy="22692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FF979-438F-4B05-B637-31B4686BB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54" y="146302"/>
            <a:ext cx="1069104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HIV Outbreaks in Pakistan - 2003-2019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4A7F1F1-22D8-441A-A778-3D6EE4336B6F}"/>
              </a:ext>
            </a:extLst>
          </p:cNvPr>
          <p:cNvGraphicFramePr/>
          <p:nvPr>
            <p:extLst/>
          </p:nvPr>
        </p:nvGraphicFramePr>
        <p:xfrm>
          <a:off x="490238" y="5284652"/>
          <a:ext cx="11000509" cy="78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6C16BA1-FDA6-44E4-83DB-2AF60F77422D}"/>
              </a:ext>
            </a:extLst>
          </p:cNvPr>
          <p:cNvSpPr/>
          <p:nvPr/>
        </p:nvSpPr>
        <p:spPr>
          <a:xfrm>
            <a:off x="638020" y="5404724"/>
            <a:ext cx="10725727" cy="27709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  <a:lumMod val="93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D2C81E6-8165-4A09-BC59-83F5E02D52E4}"/>
              </a:ext>
            </a:extLst>
          </p:cNvPr>
          <p:cNvSpPr txBox="1"/>
          <p:nvPr/>
        </p:nvSpPr>
        <p:spPr>
          <a:xfrm>
            <a:off x="3130116" y="3129476"/>
            <a:ext cx="181591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Jalalpur</a:t>
            </a:r>
            <a:r>
              <a:rPr lang="en-US" sz="1600" dirty="0"/>
              <a:t> </a:t>
            </a:r>
            <a:r>
              <a:rPr lang="en-US" sz="1600" dirty="0" err="1"/>
              <a:t>Jattan</a:t>
            </a:r>
            <a:r>
              <a:rPr lang="en-US" sz="1600" dirty="0"/>
              <a:t>, Gujrat, Punjab</a:t>
            </a:r>
          </a:p>
          <a:p>
            <a:pPr algn="ctr"/>
            <a:r>
              <a:rPr lang="en-US" sz="1600" dirty="0"/>
              <a:t>n = 88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Unsafe injection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1C5AF-03BB-496C-8AD4-6C2A5BC14C7C}"/>
              </a:ext>
            </a:extLst>
          </p:cNvPr>
          <p:cNvSpPr txBox="1"/>
          <p:nvPr/>
        </p:nvSpPr>
        <p:spPr>
          <a:xfrm>
            <a:off x="6758232" y="3111759"/>
            <a:ext cx="216717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Larkana</a:t>
            </a:r>
            <a:r>
              <a:rPr lang="en-US" sz="1600" dirty="0"/>
              <a:t>, Sindh</a:t>
            </a:r>
          </a:p>
          <a:p>
            <a:pPr algn="ctr"/>
            <a:r>
              <a:rPr lang="en-US" sz="1600" dirty="0"/>
              <a:t>n = 56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Dialysis unit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EC213D2-9D9A-4731-BF6D-C91C641B81EB}"/>
              </a:ext>
            </a:extLst>
          </p:cNvPr>
          <p:cNvSpPr txBox="1"/>
          <p:nvPr/>
        </p:nvSpPr>
        <p:spPr>
          <a:xfrm>
            <a:off x="1028231" y="3117753"/>
            <a:ext cx="154636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Larkana</a:t>
            </a:r>
            <a:r>
              <a:rPr lang="en-US" sz="1600" dirty="0"/>
              <a:t>, Sindh</a:t>
            </a:r>
          </a:p>
          <a:p>
            <a:pPr algn="ctr"/>
            <a:r>
              <a:rPr lang="en-US" sz="1600" dirty="0"/>
              <a:t>n = 17 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Injecting drug 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F1943C-817D-4D5B-9B5C-B873206139A2}"/>
              </a:ext>
            </a:extLst>
          </p:cNvPr>
          <p:cNvSpPr txBox="1"/>
          <p:nvPr/>
        </p:nvSpPr>
        <p:spPr>
          <a:xfrm>
            <a:off x="6730434" y="1806566"/>
            <a:ext cx="3141876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Kot</a:t>
            </a:r>
            <a:r>
              <a:rPr lang="en-US" sz="1600" dirty="0"/>
              <a:t> </a:t>
            </a:r>
            <a:r>
              <a:rPr lang="en-US" sz="1600" dirty="0" err="1"/>
              <a:t>Imrana</a:t>
            </a:r>
            <a:r>
              <a:rPr lang="en-US" sz="1600" dirty="0"/>
              <a:t>. Sargodha, Punjab</a:t>
            </a:r>
          </a:p>
          <a:p>
            <a:pPr algn="ctr"/>
            <a:r>
              <a:rPr lang="en-US" sz="1600" dirty="0"/>
              <a:t>n = 669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Unsafe injection</a:t>
            </a:r>
          </a:p>
        </p:txBody>
      </p:sp>
      <p:sp>
        <p:nvSpPr>
          <p:cNvPr id="13" name="Down Arrow 13">
            <a:extLst>
              <a:ext uri="{FF2B5EF4-FFF2-40B4-BE49-F238E27FC236}">
                <a16:creationId xmlns:a16="http://schemas.microsoft.com/office/drawing/2014/main" id="{4AF29FF9-113E-4864-AD89-97D5D16BD0E7}"/>
              </a:ext>
            </a:extLst>
          </p:cNvPr>
          <p:cNvSpPr/>
          <p:nvPr/>
        </p:nvSpPr>
        <p:spPr>
          <a:xfrm>
            <a:off x="4914881" y="3125174"/>
            <a:ext cx="203200" cy="22692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id="{85ABF3A6-D562-4D15-91B0-D3692A6EDA8C}"/>
              </a:ext>
            </a:extLst>
          </p:cNvPr>
          <p:cNvSpPr/>
          <p:nvPr/>
        </p:nvSpPr>
        <p:spPr>
          <a:xfrm>
            <a:off x="8799956" y="3120307"/>
            <a:ext cx="203200" cy="22692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own Arrow 15">
            <a:extLst>
              <a:ext uri="{FF2B5EF4-FFF2-40B4-BE49-F238E27FC236}">
                <a16:creationId xmlns:a16="http://schemas.microsoft.com/office/drawing/2014/main" id="{F5ACDAE6-AFC2-473C-9E9E-6F2170E2A08A}"/>
              </a:ext>
            </a:extLst>
          </p:cNvPr>
          <p:cNvSpPr/>
          <p:nvPr/>
        </p:nvSpPr>
        <p:spPr>
          <a:xfrm>
            <a:off x="9784953" y="1809928"/>
            <a:ext cx="174713" cy="357961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Down Arrow 16">
            <a:extLst>
              <a:ext uri="{FF2B5EF4-FFF2-40B4-BE49-F238E27FC236}">
                <a16:creationId xmlns:a16="http://schemas.microsoft.com/office/drawing/2014/main" id="{15BBAD7E-9C8C-45E4-A5E0-86D7562F1AC5}"/>
              </a:ext>
            </a:extLst>
          </p:cNvPr>
          <p:cNvSpPr/>
          <p:nvPr/>
        </p:nvSpPr>
        <p:spPr>
          <a:xfrm>
            <a:off x="10420406" y="3135486"/>
            <a:ext cx="203200" cy="22692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Down Arrow 17">
            <a:extLst>
              <a:ext uri="{FF2B5EF4-FFF2-40B4-BE49-F238E27FC236}">
                <a16:creationId xmlns:a16="http://schemas.microsoft.com/office/drawing/2014/main" id="{EFADB9EB-3DC5-400D-BA52-D9A0E05C01CA}"/>
              </a:ext>
            </a:extLst>
          </p:cNvPr>
          <p:cNvSpPr/>
          <p:nvPr/>
        </p:nvSpPr>
        <p:spPr>
          <a:xfrm>
            <a:off x="9299097" y="4563645"/>
            <a:ext cx="164799" cy="8258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Down Arrow 18">
            <a:extLst>
              <a:ext uri="{FF2B5EF4-FFF2-40B4-BE49-F238E27FC236}">
                <a16:creationId xmlns:a16="http://schemas.microsoft.com/office/drawing/2014/main" id="{AC461EA3-9C1A-4540-AFD4-BDFC21E9FEC1}"/>
              </a:ext>
            </a:extLst>
          </p:cNvPr>
          <p:cNvSpPr/>
          <p:nvPr/>
        </p:nvSpPr>
        <p:spPr>
          <a:xfrm>
            <a:off x="9914427" y="4559333"/>
            <a:ext cx="164799" cy="82589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E4EF1311-ED6A-4214-888F-FA58E719BD08}"/>
              </a:ext>
            </a:extLst>
          </p:cNvPr>
          <p:cNvSpPr txBox="1"/>
          <p:nvPr/>
        </p:nvSpPr>
        <p:spPr>
          <a:xfrm rot="16200000">
            <a:off x="-2659004" y="2918298"/>
            <a:ext cx="5956637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>
                <a:latin typeface="Avenir Next Cyr W04 Light" panose="020B0403020202020204" pitchFamily="34" charset="0"/>
              </a:rPr>
              <a:t>* Purple = Peer-reviewed publications, White = Media reports,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C40BC2DB-28A3-4A74-A970-1A21BD59DD53}"/>
              </a:ext>
            </a:extLst>
          </p:cNvPr>
          <p:cNvSpPr txBox="1"/>
          <p:nvPr/>
        </p:nvSpPr>
        <p:spPr>
          <a:xfrm>
            <a:off x="7444157" y="4123224"/>
            <a:ext cx="19850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Chiniot</a:t>
            </a:r>
            <a:r>
              <a:rPr lang="en-US" sz="1600" dirty="0"/>
              <a:t>, Punjab</a:t>
            </a:r>
          </a:p>
          <a:p>
            <a:pPr algn="ctr"/>
            <a:r>
              <a:rPr lang="en-US" sz="1600" dirty="0"/>
              <a:t>n = 42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A43CBB50-3094-462F-809B-89895B60458B}"/>
              </a:ext>
            </a:extLst>
          </p:cNvPr>
          <p:cNvSpPr txBox="1"/>
          <p:nvPr/>
        </p:nvSpPr>
        <p:spPr>
          <a:xfrm>
            <a:off x="9933777" y="4077957"/>
            <a:ext cx="17708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DG Khan, Punjab</a:t>
            </a:r>
          </a:p>
          <a:p>
            <a:pPr algn="ctr"/>
            <a:r>
              <a:rPr lang="en-US" sz="1600" dirty="0"/>
              <a:t>n = 2,798?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A48DF-2222-490C-A60D-F3ADB1F998A8}"/>
              </a:ext>
            </a:extLst>
          </p:cNvPr>
          <p:cNvSpPr txBox="1"/>
          <p:nvPr/>
        </p:nvSpPr>
        <p:spPr>
          <a:xfrm>
            <a:off x="10451879" y="3124123"/>
            <a:ext cx="1634613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/>
              <a:t>Larkana</a:t>
            </a:r>
            <a:r>
              <a:rPr lang="en-US" sz="1600" dirty="0"/>
              <a:t>, Sindh</a:t>
            </a:r>
          </a:p>
          <a:p>
            <a:pPr algn="ctr"/>
            <a:r>
              <a:rPr lang="en-US" sz="1600" dirty="0"/>
              <a:t>n =  955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6" y="6184050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Source</a:t>
            </a:r>
            <a:r>
              <a:rPr lang="en-US" dirty="0"/>
              <a:t> : NACP &amp; SACP</a:t>
            </a:r>
          </a:p>
        </p:txBody>
      </p:sp>
    </p:spTree>
    <p:extLst>
      <p:ext uri="{BB962C8B-B14F-4D97-AF65-F5344CB8AC3E}">
        <p14:creationId xmlns:p14="http://schemas.microsoft.com/office/powerpoint/2010/main" val="28522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A7CF-6A87-42F4-8094-FD5740D4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80" y="-142456"/>
            <a:ext cx="1069104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rial" pitchFamily="34" charset="0"/>
              </a:rPr>
              <a:t>HIV Prevalence in the Population of Larkana District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65B8518-689A-41A7-A60A-1D176FF6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20721"/>
              </p:ext>
            </p:extLst>
          </p:nvPr>
        </p:nvGraphicFramePr>
        <p:xfrm>
          <a:off x="256676" y="753982"/>
          <a:ext cx="11630523" cy="481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775">
                  <a:extLst>
                    <a:ext uri="{9D8B030D-6E8A-4147-A177-3AD203B41FA5}">
                      <a16:colId xmlns:a16="http://schemas.microsoft.com/office/drawing/2014/main" val="3081983616"/>
                    </a:ext>
                  </a:extLst>
                </a:gridCol>
                <a:gridCol w="4122374">
                  <a:extLst>
                    <a:ext uri="{9D8B030D-6E8A-4147-A177-3AD203B41FA5}">
                      <a16:colId xmlns:a16="http://schemas.microsoft.com/office/drawing/2014/main" val="4066011623"/>
                    </a:ext>
                  </a:extLst>
                </a:gridCol>
                <a:gridCol w="4122374">
                  <a:extLst>
                    <a:ext uri="{9D8B030D-6E8A-4147-A177-3AD203B41FA5}">
                      <a16:colId xmlns:a16="http://schemas.microsoft.com/office/drawing/2014/main" val="3874269254"/>
                    </a:ext>
                  </a:extLst>
                </a:gridCol>
              </a:tblGrid>
              <a:tr h="543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HIV Prevalence Measure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Prevalence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041325"/>
                  </a:ext>
                </a:extLst>
              </a:tr>
              <a:tr h="155033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High-risk populations </a:t>
                      </a:r>
                      <a:r>
                        <a:rPr lang="en-US" sz="2400" b="1" baseline="30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Transgender 18.2%</a:t>
                      </a:r>
                      <a:br>
                        <a:rPr lang="en-US" sz="24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IDU 16.2%</a:t>
                      </a:r>
                      <a:br>
                        <a:rPr lang="en-US" sz="24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MSM 4.9%</a:t>
                      </a:r>
                      <a:br>
                        <a:rPr lang="en-US" sz="240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FSW 4.1%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2017 IBBS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41063"/>
                  </a:ext>
                </a:extLst>
              </a:tr>
              <a:tr h="5437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General population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88081"/>
                  </a:ext>
                </a:extLst>
              </a:tr>
              <a:tr h="5437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Pregnant women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ANC Clinics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15936"/>
                  </a:ext>
                </a:extLst>
              </a:tr>
              <a:tr h="54371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TB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1.5% - 1.8%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TB Clinic, Larkana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180708"/>
                  </a:ext>
                </a:extLst>
              </a:tr>
              <a:tr h="54371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Thalassemia Patients </a:t>
                      </a:r>
                      <a:endParaRPr lang="en-US" sz="2400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9%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Thalassemia Clinic,</a:t>
                      </a:r>
                      <a:r>
                        <a:rPr lang="en-US" sz="2400" baseline="0" dirty="0">
                          <a:solidFill>
                            <a:sysClr val="windowText" lastClr="000000"/>
                          </a:solidFill>
                        </a:rPr>
                        <a:t> Larkana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321850"/>
                  </a:ext>
                </a:extLst>
              </a:tr>
              <a:tr h="54371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Blood donors</a:t>
                      </a:r>
                      <a:r>
                        <a:rPr lang="en-US" sz="2400" b="1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3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0.04%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 0.3%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</a:rPr>
                        <a:t>Blood Donor Testing Logs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14538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CE5FD3-EFA5-46AE-B5BB-172B5366900E}"/>
              </a:ext>
            </a:extLst>
          </p:cNvPr>
          <p:cNvSpPr txBox="1"/>
          <p:nvPr/>
        </p:nvSpPr>
        <p:spPr>
          <a:xfrm>
            <a:off x="609599" y="5592335"/>
            <a:ext cx="695991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/>
              <a:t>IDU, Injection Drug Use; MSM, Men-who-have-sex-with-men; FSW, Female Sex Worker</a:t>
            </a:r>
          </a:p>
          <a:p>
            <a:pPr marL="342900" indent="-342900">
              <a:buFontTx/>
              <a:buAutoNum type="arabicPeriod"/>
            </a:pPr>
            <a:r>
              <a:rPr lang="en-US" sz="1400" dirty="0"/>
              <a:t>Eight blood banks in Larkana and Sukkur RBC</a:t>
            </a:r>
          </a:p>
          <a:p>
            <a:endParaRPr lang="en-US" sz="1400" b="1" dirty="0"/>
          </a:p>
          <a:p>
            <a:endParaRPr lang="en-US" sz="1400" dirty="0"/>
          </a:p>
          <a:p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6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04697-7123-42AB-8497-68BD8D3E6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56" y="5222466"/>
            <a:ext cx="11632444" cy="83933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Note:</a:t>
            </a:r>
            <a:r>
              <a:rPr lang="en-US" sz="1800" dirty="0"/>
              <a:t> Strongly suspected &amp; </a:t>
            </a:r>
            <a:r>
              <a:rPr lang="en-US" sz="1800" u="sng" dirty="0"/>
              <a:t>and shared by media</a:t>
            </a:r>
            <a:r>
              <a:rPr lang="en-US" sz="1800" dirty="0"/>
              <a:t> that transmission occurred because of unsafe medical procedure</a:t>
            </a:r>
            <a:br>
              <a:rPr lang="en-US" sz="1800" dirty="0"/>
            </a:br>
            <a:r>
              <a:rPr lang="en-US" sz="1800" dirty="0"/>
              <a:t>(e.g. injections, IV drips) and procedure offered by untrained HC practitioner(s).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F9F078-EAC6-4688-AF44-AFCD2538B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241741"/>
              </p:ext>
            </p:extLst>
          </p:nvPr>
        </p:nvGraphicFramePr>
        <p:xfrm>
          <a:off x="2032000" y="-135549"/>
          <a:ext cx="8128000" cy="82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BF10AE0-9E4D-4394-BBC7-A50EF80F14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941956"/>
              </p:ext>
            </p:extLst>
          </p:nvPr>
        </p:nvGraphicFramePr>
        <p:xfrm>
          <a:off x="559556" y="684826"/>
          <a:ext cx="11331339" cy="4957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7965"/>
            <a:ext cx="11890894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Pakistan – HIV Outbreak at Ratodero, Larkana   2019</a:t>
            </a:r>
          </a:p>
        </p:txBody>
      </p:sp>
    </p:spTree>
    <p:extLst>
      <p:ext uri="{BB962C8B-B14F-4D97-AF65-F5344CB8AC3E}">
        <p14:creationId xmlns:p14="http://schemas.microsoft.com/office/powerpoint/2010/main" val="355598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52BDD-5832-4579-93E9-90C74D0C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872" y="529429"/>
            <a:ext cx="7458128" cy="109106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  <a:cs typeface="Calibri Light" panose="020F0302020204030204" pitchFamily="34" charset="0"/>
              </a:rPr>
              <a:t>Modified Screening Algorithm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8419" y="4825496"/>
            <a:ext cx="2089492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Test 3: Alere Combo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9605" y="3393756"/>
            <a:ext cx="2105195" cy="338554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Test 2: SD </a:t>
            </a:r>
            <a:r>
              <a:rPr lang="en-US" sz="1600" dirty="0" err="1"/>
              <a:t>Bioline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43921" y="2815900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Reactive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16513" y="2815900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Non-reactive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0191" y="4208575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2783" y="4208575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Non-reactive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0217" y="4827400"/>
            <a:ext cx="1786296" cy="584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Repeat both test 1 &amp;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330" y="5585629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3921" y="5585629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Non-reactive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43921" y="6204455"/>
            <a:ext cx="1786296" cy="52595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Repeat test 1, 2, 3 after 14 days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1330" y="6203169"/>
            <a:ext cx="1786296" cy="52595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Confirmed positive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15908" y="3780247"/>
            <a:ext cx="3590020" cy="420734"/>
            <a:chOff x="6001349" y="712175"/>
            <a:chExt cx="3587933" cy="467789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795314" y="712175"/>
              <a:ext cx="3" cy="1812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6010058" y="893402"/>
              <a:ext cx="3579224" cy="12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001349" y="893403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9580573" y="893402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747048" y="5164896"/>
            <a:ext cx="3590020" cy="420734"/>
            <a:chOff x="6001349" y="712175"/>
            <a:chExt cx="3587933" cy="467789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795314" y="712175"/>
              <a:ext cx="3" cy="1812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6010058" y="893402"/>
              <a:ext cx="3579224" cy="12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01349" y="893403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580573" y="893402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230217" y="1828798"/>
            <a:ext cx="1786296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Test 1: </a:t>
            </a:r>
            <a:r>
              <a:rPr lang="en-US" sz="1600" dirty="0" err="1"/>
              <a:t>Alere</a:t>
            </a:r>
            <a:r>
              <a:rPr lang="en-US" sz="1600" dirty="0"/>
              <a:t> Determine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302203" y="2406101"/>
            <a:ext cx="3590020" cy="420734"/>
            <a:chOff x="6001349" y="712175"/>
            <a:chExt cx="3587933" cy="467789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7795314" y="712175"/>
              <a:ext cx="3" cy="1812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10058" y="893402"/>
              <a:ext cx="3579224" cy="12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01349" y="893403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9580573" y="893402"/>
              <a:ext cx="8709" cy="2865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>
            <a:stCxn id="7" idx="2"/>
            <a:endCxn id="6" idx="0"/>
          </p:cNvCxnSpPr>
          <p:nvPr/>
        </p:nvCxnSpPr>
        <p:spPr>
          <a:xfrm>
            <a:off x="6337070" y="3120398"/>
            <a:ext cx="0" cy="305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33339" y="4540756"/>
            <a:ext cx="0" cy="277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123364" y="4540756"/>
            <a:ext cx="0" cy="277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64476" y="5917809"/>
            <a:ext cx="0" cy="277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5142" y="5917810"/>
            <a:ext cx="0" cy="277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16511" y="3434725"/>
            <a:ext cx="1786296" cy="30449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Negative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909658" y="3149365"/>
            <a:ext cx="0" cy="277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94B88072-C288-4546-8BA8-242A23770608}"/>
              </a:ext>
            </a:extLst>
          </p:cNvPr>
          <p:cNvSpPr/>
          <p:nvPr/>
        </p:nvSpPr>
        <p:spPr bwMode="auto">
          <a:xfrm>
            <a:off x="7230236" y="1750656"/>
            <a:ext cx="1786275" cy="7071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DF0FBC9-5F83-4C49-BD7F-0184E35A6B36}"/>
              </a:ext>
            </a:extLst>
          </p:cNvPr>
          <p:cNvSpPr/>
          <p:nvPr/>
        </p:nvSpPr>
        <p:spPr bwMode="auto">
          <a:xfrm>
            <a:off x="5151551" y="3178065"/>
            <a:ext cx="2305311" cy="7071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E6E605E-9711-43C7-9D64-5B8F4F0D8666}"/>
              </a:ext>
            </a:extLst>
          </p:cNvPr>
          <p:cNvSpPr/>
          <p:nvPr/>
        </p:nvSpPr>
        <p:spPr bwMode="auto">
          <a:xfrm>
            <a:off x="7029724" y="4721383"/>
            <a:ext cx="2305311" cy="7071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DE46368-B7F0-4494-9E1D-7D6D96B80B34}"/>
              </a:ext>
            </a:extLst>
          </p:cNvPr>
          <p:cNvSpPr/>
          <p:nvPr/>
        </p:nvSpPr>
        <p:spPr bwMode="auto">
          <a:xfrm>
            <a:off x="3363252" y="4641212"/>
            <a:ext cx="2305311" cy="7071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4927FB0-6B71-4FBE-9F0E-6F90D2743DC2}"/>
              </a:ext>
            </a:extLst>
          </p:cNvPr>
          <p:cNvSpPr txBox="1">
            <a:spLocks/>
          </p:cNvSpPr>
          <p:nvPr/>
        </p:nvSpPr>
        <p:spPr bwMode="auto">
          <a:xfrm>
            <a:off x="351764" y="581465"/>
            <a:ext cx="3485450" cy="9375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Demi" panose="020B0703020102020204" pitchFamily="34" charset="0"/>
                <a:ea typeface="Segoe UI" panose="020B0502040204020203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4800" kern="0" dirty="0">
                <a:solidFill>
                  <a:schemeClr val="bg1"/>
                </a:solidFill>
              </a:rPr>
              <a:t>HIV testing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9ECDE3-30D5-49F3-9F32-07260B560250}"/>
              </a:ext>
            </a:extLst>
          </p:cNvPr>
          <p:cNvSpPr/>
          <p:nvPr/>
        </p:nvSpPr>
        <p:spPr>
          <a:xfrm>
            <a:off x="223632" y="1984793"/>
            <a:ext cx="34854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HIV testing performed differently in different sites and across time, based upon testing availability</a:t>
            </a:r>
          </a:p>
        </p:txBody>
      </p:sp>
    </p:spTree>
    <p:extLst>
      <p:ext uri="{BB962C8B-B14F-4D97-AF65-F5344CB8AC3E}">
        <p14:creationId xmlns:p14="http://schemas.microsoft.com/office/powerpoint/2010/main" val="252129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0609" y="634219"/>
            <a:ext cx="3006204" cy="831974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HIV testing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0609" y="1910686"/>
            <a:ext cx="5716580" cy="464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/>
              <a:t>Testing occurs with </a:t>
            </a:r>
            <a:r>
              <a:rPr lang="en-US" sz="2600" b="1" i="1" dirty="0"/>
              <a:t>many people</a:t>
            </a:r>
            <a:r>
              <a:rPr lang="en-US" sz="2600" dirty="0"/>
              <a:t> in the room </a:t>
            </a:r>
          </a:p>
          <a:p>
            <a:pPr>
              <a:spcAft>
                <a:spcPts val="600"/>
              </a:spcAft>
            </a:pPr>
            <a:r>
              <a:rPr lang="en-US" sz="2600" b="1" i="1" dirty="0"/>
              <a:t>Media cameras video filming</a:t>
            </a:r>
            <a:r>
              <a:rPr lang="en-US" sz="2600" dirty="0"/>
              <a:t>, taking photos, listening, etc....</a:t>
            </a:r>
          </a:p>
          <a:p>
            <a:pPr>
              <a:spcAft>
                <a:spcPts val="600"/>
              </a:spcAft>
            </a:pPr>
            <a:r>
              <a:rPr lang="en-US" sz="2600" b="1" i="1" dirty="0"/>
              <a:t>No counselling provided</a:t>
            </a:r>
            <a:r>
              <a:rPr lang="en-US" sz="2600" dirty="0"/>
              <a:t>: patients seemed confused about their result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Community feedback shows that </a:t>
            </a:r>
            <a:r>
              <a:rPr lang="en-US" sz="2600" b="1" i="1" dirty="0"/>
              <a:t>people do not understand HIV </a:t>
            </a:r>
            <a:r>
              <a:rPr lang="en-US" sz="2600" dirty="0"/>
              <a:t>and are confused about what to do next</a:t>
            </a:r>
          </a:p>
          <a:p>
            <a:pPr>
              <a:spcAft>
                <a:spcPts val="600"/>
              </a:spcAft>
            </a:pPr>
            <a:endParaRPr lang="en-US" sz="2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55" y="2110155"/>
            <a:ext cx="6119445" cy="367166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6813" y="648319"/>
            <a:ext cx="876032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Franklin Gothic Demi" panose="020B0703020102020204" pitchFamily="34" charset="0"/>
                <a:ea typeface="Segoe UI" panose="020B0502040204020203" pitchFamily="34" charset="0"/>
                <a:cs typeface="Tahom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b="0" kern="0" dirty="0">
                <a:solidFill>
                  <a:srgbClr val="4278A4"/>
                </a:solidFill>
              </a:rPr>
              <a:t>Lack of confidentiality and counselling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723163" y="3348112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39132" y="2881534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37119" y="2881534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722471" y="2531790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01076" y="3348112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662165" y="3493874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6800" y="5781822"/>
            <a:ext cx="583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copied from </a:t>
            </a:r>
            <a:r>
              <a:rPr lang="en-US" dirty="0">
                <a:hlinkClick r:id="rId3"/>
              </a:rPr>
              <a:t>www.pakistantoday.com.pk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397956" y="2264504"/>
            <a:ext cx="286044" cy="267286"/>
          </a:xfrm>
          <a:prstGeom prst="rect">
            <a:avLst/>
          </a:prstGeom>
          <a:solidFill>
            <a:schemeClr val="bg1">
              <a:lumMod val="50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indent="0" algn="l" defTabSz="1139825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3946525" algn="l"/>
              </a:tabLst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Individuals Screened and Reactive for HIV by  RDT Larkana,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</a:rPr>
              <a:t>Ratodero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- 25 Apr - 15 July 2019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024531"/>
              </p:ext>
            </p:extLst>
          </p:nvPr>
        </p:nvGraphicFramePr>
        <p:xfrm>
          <a:off x="57149" y="1684421"/>
          <a:ext cx="12077701" cy="4315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5968273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16092</TotalTime>
  <Words>1294</Words>
  <Application>Microsoft Office PowerPoint</Application>
  <PresentationFormat>Widescreen</PresentationFormat>
  <Paragraphs>318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Avenir Next Cyr W04 Light</vt:lpstr>
      <vt:lpstr>Calibri</vt:lpstr>
      <vt:lpstr>Calibri Light</vt:lpstr>
      <vt:lpstr>Franklin Gothic Book</vt:lpstr>
      <vt:lpstr>Franklin Gothic Demi</vt:lpstr>
      <vt:lpstr>Raleway</vt:lpstr>
      <vt:lpstr>Segoe UI</vt:lpstr>
      <vt:lpstr>Segoe UI Light</vt:lpstr>
      <vt:lpstr>Tahoma</vt:lpstr>
      <vt:lpstr>Times New Roman</vt:lpstr>
      <vt:lpstr>Wingdings</vt:lpstr>
      <vt:lpstr>AIDS 2016_Template</vt:lpstr>
      <vt:lpstr>Pakistan – HIV Outbreak Response</vt:lpstr>
      <vt:lpstr>Pakistan- Increase in new HIV infections 2010-2017  </vt:lpstr>
      <vt:lpstr>Pakistan- Epidemic at a Glance - 2010 -2017  </vt:lpstr>
      <vt:lpstr>HIV Outbreaks in Pakistan - 2003-2019</vt:lpstr>
      <vt:lpstr>HIV Prevalence in the Population of Larkana District</vt:lpstr>
      <vt:lpstr> Pakistan – HIV Outbreak at Ratodero, Larkana   2019</vt:lpstr>
      <vt:lpstr>Modified Screening Algorithm </vt:lpstr>
      <vt:lpstr>HIV testing</vt:lpstr>
      <vt:lpstr>Individuals Screened and Reactive for HIV by  RDT Larkana, Ratodero - 25 Apr - 15 July 2019</vt:lpstr>
      <vt:lpstr>Summary -  Screening Data, 23 July 2019</vt:lpstr>
      <vt:lpstr>WHO Mission in Response to HIV Outbreak</vt:lpstr>
      <vt:lpstr>Findings of WHO Mission 1</vt:lpstr>
      <vt:lpstr>Efficacy of HIV Transmission from injecting equipment</vt:lpstr>
      <vt:lpstr>Iatrogenic Outbreaks Reported in the Literature in Countries Other than Pakistan [N=8]</vt:lpstr>
      <vt:lpstr>Acute care hospitals – Preparation of injectables</vt:lpstr>
      <vt:lpstr>Acute care hospitals – Waste “management”</vt:lpstr>
      <vt:lpstr>HIV Outbreak Response</vt:lpstr>
      <vt:lpstr>Action Response Plan</vt:lpstr>
      <vt:lpstr>Action Response Plan</vt:lpstr>
      <vt:lpstr>Snap Shot - Outbreak Response </vt:lpstr>
      <vt:lpstr>Way Forward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DOHERTY, Meg</cp:lastModifiedBy>
  <cp:revision>132</cp:revision>
  <cp:lastPrinted>2019-07-17T16:18:58Z</cp:lastPrinted>
  <dcterms:created xsi:type="dcterms:W3CDTF">2017-01-13T09:09:35Z</dcterms:created>
  <dcterms:modified xsi:type="dcterms:W3CDTF">2019-07-24T18:21:04Z</dcterms:modified>
</cp:coreProperties>
</file>